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7" r:id="rId6"/>
    <p:sldId id="261" r:id="rId7"/>
    <p:sldId id="262" r:id="rId8"/>
    <p:sldId id="263" r:id="rId9"/>
    <p:sldId id="264" r:id="rId10"/>
    <p:sldId id="284" r:id="rId11"/>
    <p:sldId id="265" r:id="rId12"/>
    <p:sldId id="266" r:id="rId13"/>
    <p:sldId id="267" r:id="rId14"/>
    <p:sldId id="268" r:id="rId15"/>
    <p:sldId id="286" r:id="rId16"/>
    <p:sldId id="270" r:id="rId17"/>
    <p:sldId id="271" r:id="rId18"/>
    <p:sldId id="272" r:id="rId19"/>
    <p:sldId id="273" r:id="rId20"/>
    <p:sldId id="274" r:id="rId21"/>
    <p:sldId id="289" r:id="rId22"/>
    <p:sldId id="278" r:id="rId23"/>
    <p:sldId id="279" r:id="rId24"/>
    <p:sldId id="275" r:id="rId25"/>
    <p:sldId id="276" r:id="rId26"/>
    <p:sldId id="277" r:id="rId27"/>
    <p:sldId id="288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>
      <p:cViewPr varScale="1">
        <p:scale>
          <a:sx n="74" d="100"/>
          <a:sy n="74" d="100"/>
        </p:scale>
        <p:origin x="116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edufuture.biz/index.php?title=%D0%A4%D0%B0%D0%B9%D0%BB:4kl_S2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8.gif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gi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7710261" y="6871"/>
            <a:ext cx="1438225" cy="6858000"/>
            <a:chOff x="-9475" y="0"/>
            <a:chExt cx="1438225" cy="68580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7" y="687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Новосельцевы\AppData\Local\Microsoft\Windows\Temporary Internet Files\Content.IE5\W2C7F7BS\Face-smile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401616"/>
            <a:ext cx="3456384" cy="3456384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1259632" y="1648878"/>
            <a:ext cx="663476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spc="50" normalizeH="0" baseline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Найбільшого</a:t>
            </a:r>
            <a:r>
              <a:rPr kumimoji="0" lang="ru-RU" sz="2800" b="1" i="0" u="none" strike="noStrike" cap="non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spc="50" normalizeH="0" baseline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успіху</a:t>
            </a:r>
            <a:r>
              <a:rPr kumimoji="0" lang="ru-RU" sz="2800" b="1" i="0" u="none" strike="noStrike" cap="non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spc="50" normalizeH="0" baseline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досягає</a:t>
            </a:r>
            <a:r>
              <a:rPr kumimoji="0" lang="ru-RU" sz="2800" b="1" i="0" u="none" strike="noStrike" cap="non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той,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spc="50" normalizeH="0" baseline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хто</a:t>
            </a:r>
            <a:r>
              <a:rPr kumimoji="0" lang="ru-RU" sz="2800" b="1" i="0" u="none" strike="noStrike" cap="non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spc="50" normalizeH="0" baseline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володіє</a:t>
            </a:r>
            <a:r>
              <a:rPr kumimoji="0" lang="ru-RU" sz="2800" b="1" i="0" u="none" strike="noStrike" cap="non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spc="50" normalizeH="0" baseline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кращою</a:t>
            </a:r>
            <a:r>
              <a:rPr kumimoji="0" lang="ru-RU" sz="2800" b="1" i="0" u="none" strike="noStrike" cap="non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spc="50" normalizeH="0" baseline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інформацією</a:t>
            </a:r>
            <a:r>
              <a:rPr kumimoji="0" lang="ru-RU" sz="2800" b="1" i="0" u="none" strike="noStrike" cap="non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Б. </a:t>
            </a:r>
            <a:r>
              <a:rPr kumimoji="0" lang="ru-RU" sz="2800" b="1" i="1" u="none" strike="noStrike" cap="none" spc="50" normalizeH="0" baseline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Дізраелі</a:t>
            </a: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4328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251520" y="285293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Алгоритм </a:t>
            </a:r>
            <a:r>
              <a:rPr lang="uk-UA" sz="4800" dirty="0" smtClean="0"/>
              <a:t>– це послідовність команд, що приводить до поставленої мети. </a:t>
            </a:r>
            <a:endParaRPr lang="uk-UA" sz="48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" y="5353050"/>
            <a:ext cx="14287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51856" y="5353050"/>
            <a:ext cx="14287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92016" y="5353050"/>
            <a:ext cx="14287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6192" y="5353050"/>
            <a:ext cx="14287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60368" y="5353050"/>
            <a:ext cx="14287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9050" y="5353050"/>
            <a:ext cx="14287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Рисунок 33" descr="image0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154228"/>
            <a:ext cx="3347864" cy="2703772"/>
          </a:xfrm>
          <a:prstGeom prst="rect">
            <a:avLst/>
          </a:prstGeom>
        </p:spPr>
      </p:pic>
      <p:pic>
        <p:nvPicPr>
          <p:cNvPr id="35" name="Рисунок 34" descr="77533_html_m7c7216f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60648"/>
            <a:ext cx="3628192" cy="28803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62"/>
          <p:cNvGrpSpPr>
            <a:grpSpLocks noGrp="1"/>
          </p:cNvGrpSpPr>
          <p:nvPr/>
        </p:nvGrpSpPr>
        <p:grpSpPr bwMode="auto">
          <a:xfrm>
            <a:off x="539552" y="731838"/>
            <a:ext cx="8352928" cy="5361458"/>
            <a:chOff x="1044203" y="2348880"/>
            <a:chExt cx="7991882" cy="4248571"/>
          </a:xfrm>
        </p:grpSpPr>
        <p:sp>
          <p:nvSpPr>
            <p:cNvPr id="5" name="Блок-схема: знак завершення 29"/>
            <p:cNvSpPr/>
            <p:nvPr/>
          </p:nvSpPr>
          <p:spPr>
            <a:xfrm>
              <a:off x="1476025" y="2348880"/>
              <a:ext cx="2016228" cy="576320"/>
            </a:xfrm>
            <a:prstGeom prst="flowChartTerminator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/>
                <a:t>Початок</a:t>
              </a:r>
            </a:p>
          </p:txBody>
        </p:sp>
        <p:sp>
          <p:nvSpPr>
            <p:cNvPr id="6" name="Блок-схема: знак завершення 30"/>
            <p:cNvSpPr/>
            <p:nvPr/>
          </p:nvSpPr>
          <p:spPr>
            <a:xfrm>
              <a:off x="7019857" y="6021132"/>
              <a:ext cx="2016228" cy="576319"/>
            </a:xfrm>
            <a:prstGeom prst="flowChartTerminator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/>
                <a:t>Кінець</a:t>
              </a:r>
            </a:p>
          </p:txBody>
        </p:sp>
        <p:sp>
          <p:nvSpPr>
            <p:cNvPr id="7" name="Блок-схема: дані 31"/>
            <p:cNvSpPr/>
            <p:nvPr/>
          </p:nvSpPr>
          <p:spPr>
            <a:xfrm>
              <a:off x="1044203" y="3141122"/>
              <a:ext cx="2879872" cy="576319"/>
            </a:xfrm>
            <a:prstGeom prst="flowChartInputOutput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/>
                <a:t>Загадай число</a:t>
              </a:r>
            </a:p>
          </p:txBody>
        </p:sp>
        <p:sp>
          <p:nvSpPr>
            <p:cNvPr id="8" name="Прямокутник 32"/>
            <p:cNvSpPr/>
            <p:nvPr/>
          </p:nvSpPr>
          <p:spPr>
            <a:xfrm>
              <a:off x="1188673" y="4006394"/>
              <a:ext cx="2592519" cy="576320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/>
                <a:t>Помнож це число на 3</a:t>
              </a:r>
            </a:p>
          </p:txBody>
        </p:sp>
        <p:sp>
          <p:nvSpPr>
            <p:cNvPr id="9" name="Прямокутник 33"/>
            <p:cNvSpPr/>
            <p:nvPr/>
          </p:nvSpPr>
          <p:spPr>
            <a:xfrm>
              <a:off x="1188673" y="4798636"/>
              <a:ext cx="2592519" cy="576319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/>
                <a:t>Додай до результату 9</a:t>
              </a:r>
            </a:p>
          </p:txBody>
        </p:sp>
        <p:cxnSp>
          <p:nvCxnSpPr>
            <p:cNvPr id="10" name="Пряма зі стрілкою 34"/>
            <p:cNvCxnSpPr>
              <a:stCxn id="5" idx="2"/>
            </p:cNvCxnSpPr>
            <p:nvPr/>
          </p:nvCxnSpPr>
          <p:spPr>
            <a:xfrm>
              <a:off x="2484139" y="2925200"/>
              <a:ext cx="0" cy="21592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1" name="Пряма зі стрілкою 35"/>
            <p:cNvCxnSpPr>
              <a:stCxn id="7" idx="4"/>
              <a:endCxn id="8" idx="0"/>
            </p:cNvCxnSpPr>
            <p:nvPr/>
          </p:nvCxnSpPr>
          <p:spPr>
            <a:xfrm>
              <a:off x="2484139" y="3717441"/>
              <a:ext cx="0" cy="28895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2" name="Пряма зі стрілкою 36"/>
            <p:cNvCxnSpPr>
              <a:stCxn id="8" idx="2"/>
              <a:endCxn id="9" idx="0"/>
            </p:cNvCxnSpPr>
            <p:nvPr/>
          </p:nvCxnSpPr>
          <p:spPr>
            <a:xfrm>
              <a:off x="2484139" y="4582714"/>
              <a:ext cx="0" cy="21592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3" name="Пряма зі стрілкою 38"/>
            <p:cNvCxnSpPr>
              <a:stCxn id="9" idx="2"/>
              <a:endCxn id="14" idx="0"/>
            </p:cNvCxnSpPr>
            <p:nvPr/>
          </p:nvCxnSpPr>
          <p:spPr>
            <a:xfrm flipH="1">
              <a:off x="2484139" y="5374955"/>
              <a:ext cx="0" cy="28577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4" name="Прямокутник 44"/>
            <p:cNvSpPr/>
            <p:nvPr/>
          </p:nvSpPr>
          <p:spPr>
            <a:xfrm>
              <a:off x="1188673" y="5660733"/>
              <a:ext cx="2592519" cy="576320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/>
                <a:t>Додай 15</a:t>
              </a:r>
            </a:p>
          </p:txBody>
        </p:sp>
        <p:sp>
          <p:nvSpPr>
            <p:cNvPr id="15" name="Прямокутник 45"/>
            <p:cNvSpPr/>
            <p:nvPr/>
          </p:nvSpPr>
          <p:spPr>
            <a:xfrm>
              <a:off x="5076658" y="2636246"/>
              <a:ext cx="2592520" cy="576319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/>
                <a:t>Відніми 3</a:t>
              </a:r>
            </a:p>
          </p:txBody>
        </p:sp>
        <p:cxnSp>
          <p:nvCxnSpPr>
            <p:cNvPr id="16" name="Пряма зі стрілкою 47"/>
            <p:cNvCxnSpPr>
              <a:stCxn id="15" idx="2"/>
            </p:cNvCxnSpPr>
            <p:nvPr/>
          </p:nvCxnSpPr>
          <p:spPr>
            <a:xfrm>
              <a:off x="6372124" y="3212566"/>
              <a:ext cx="0" cy="28736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7" name="Прямокутник 48"/>
            <p:cNvSpPr/>
            <p:nvPr/>
          </p:nvSpPr>
          <p:spPr>
            <a:xfrm>
              <a:off x="5076658" y="3501519"/>
              <a:ext cx="2592520" cy="576320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/>
                <a:t>Розділи на 3</a:t>
              </a:r>
            </a:p>
          </p:txBody>
        </p:sp>
        <p:sp>
          <p:nvSpPr>
            <p:cNvPr id="18" name="Прямокутник 49"/>
            <p:cNvSpPr/>
            <p:nvPr/>
          </p:nvSpPr>
          <p:spPr>
            <a:xfrm>
              <a:off x="5076658" y="4293761"/>
              <a:ext cx="2592520" cy="576319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/>
                <a:t>Відніми задумане число</a:t>
              </a:r>
            </a:p>
          </p:txBody>
        </p:sp>
        <p:cxnSp>
          <p:nvCxnSpPr>
            <p:cNvPr id="19" name="Пряма зі стрілкою 50"/>
            <p:cNvCxnSpPr>
              <a:stCxn id="17" idx="2"/>
              <a:endCxn id="18" idx="0"/>
            </p:cNvCxnSpPr>
            <p:nvPr/>
          </p:nvCxnSpPr>
          <p:spPr>
            <a:xfrm>
              <a:off x="6372124" y="4077839"/>
              <a:ext cx="0" cy="21592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0" name="Пряма зі стрілкою 51"/>
            <p:cNvCxnSpPr>
              <a:stCxn id="18" idx="2"/>
            </p:cNvCxnSpPr>
            <p:nvPr/>
          </p:nvCxnSpPr>
          <p:spPr>
            <a:xfrm>
              <a:off x="6372124" y="4870080"/>
              <a:ext cx="0" cy="28577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1" name="Пряма зі стрілкою 56"/>
            <p:cNvCxnSpPr>
              <a:stCxn id="22" idx="3"/>
              <a:endCxn id="6" idx="0"/>
            </p:cNvCxnSpPr>
            <p:nvPr/>
          </p:nvCxnSpPr>
          <p:spPr>
            <a:xfrm>
              <a:off x="8027972" y="5444812"/>
              <a:ext cx="0" cy="57632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22" name="Блок-схема: рішення 58"/>
            <p:cNvSpPr/>
            <p:nvPr/>
          </p:nvSpPr>
          <p:spPr>
            <a:xfrm>
              <a:off x="4716278" y="5157446"/>
              <a:ext cx="3311694" cy="576319"/>
            </a:xfrm>
            <a:prstGeom prst="flowChartDecision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/>
                <a:t>Результат=7</a:t>
              </a:r>
            </a:p>
          </p:txBody>
        </p:sp>
        <p:cxnSp>
          <p:nvCxnSpPr>
            <p:cNvPr id="23" name="Shape 22"/>
            <p:cNvCxnSpPr>
              <a:stCxn id="14" idx="3"/>
              <a:endCxn id="15" idx="0"/>
            </p:cNvCxnSpPr>
            <p:nvPr/>
          </p:nvCxnSpPr>
          <p:spPr>
            <a:xfrm flipV="1">
              <a:off x="3781192" y="2636246"/>
              <a:ext cx="2590932" cy="3313440"/>
            </a:xfrm>
            <a:prstGeom prst="bentConnector4">
              <a:avLst>
                <a:gd name="adj1" fmla="val 24992"/>
                <a:gd name="adj2" fmla="val 106902"/>
              </a:avLst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hape 23"/>
            <p:cNvCxnSpPr>
              <a:stCxn id="22" idx="2"/>
              <a:endCxn id="7" idx="2"/>
            </p:cNvCxnSpPr>
            <p:nvPr/>
          </p:nvCxnSpPr>
          <p:spPr>
            <a:xfrm rot="5400000" flipH="1">
              <a:off x="2699995" y="2061636"/>
              <a:ext cx="2303690" cy="5040569"/>
            </a:xfrm>
            <a:prstGeom prst="bentConnector4">
              <a:avLst>
                <a:gd name="adj1" fmla="val -36704"/>
                <a:gd name="adj2" fmla="val 110250"/>
              </a:avLst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4-конечная звезда 24"/>
          <p:cNvSpPr/>
          <p:nvPr/>
        </p:nvSpPr>
        <p:spPr>
          <a:xfrm>
            <a:off x="8172400" y="260648"/>
            <a:ext cx="648072" cy="64807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4-конечная звезда 25"/>
          <p:cNvSpPr/>
          <p:nvPr/>
        </p:nvSpPr>
        <p:spPr>
          <a:xfrm>
            <a:off x="8028384" y="692696"/>
            <a:ext cx="648072" cy="64807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4-конечная звезда 26"/>
          <p:cNvSpPr/>
          <p:nvPr/>
        </p:nvSpPr>
        <p:spPr>
          <a:xfrm>
            <a:off x="7740352" y="0"/>
            <a:ext cx="648072" cy="64807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4-конечная звезда 27"/>
          <p:cNvSpPr/>
          <p:nvPr/>
        </p:nvSpPr>
        <p:spPr>
          <a:xfrm>
            <a:off x="0" y="6209928"/>
            <a:ext cx="648072" cy="64807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4-конечная звезда 28"/>
          <p:cNvSpPr/>
          <p:nvPr/>
        </p:nvSpPr>
        <p:spPr>
          <a:xfrm>
            <a:off x="0" y="0"/>
            <a:ext cx="648072" cy="64807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4-конечная звезда 29"/>
          <p:cNvSpPr/>
          <p:nvPr/>
        </p:nvSpPr>
        <p:spPr>
          <a:xfrm>
            <a:off x="323528" y="476672"/>
            <a:ext cx="648072" cy="64807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l-horezmi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1978950" cy="3475037"/>
          </a:xfrm>
        </p:spPr>
      </p:pic>
      <p:sp>
        <p:nvSpPr>
          <p:cNvPr id="2" name="Прямоугольник 1"/>
          <p:cNvSpPr/>
          <p:nvPr/>
        </p:nvSpPr>
        <p:spPr>
          <a:xfrm>
            <a:off x="1979712" y="1164134"/>
            <a:ext cx="684152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180340">
              <a:lnSpc>
                <a:spcPct val="130000"/>
              </a:lnSpc>
              <a:spcAft>
                <a:spcPts val="0"/>
              </a:spcAft>
            </a:pPr>
            <a:r>
              <a:rPr lang="ru-RU" sz="2800" spc="25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Воно</a:t>
            </a:r>
            <a:r>
              <a:rPr lang="ru-RU" sz="2800" spc="2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походить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імені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великого перса – математика </a:t>
            </a:r>
            <a:r>
              <a:rPr lang="ru-RU" sz="2800" b="1" spc="2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Мухаммеда </a:t>
            </a:r>
            <a:r>
              <a:rPr lang="ru-RU" sz="2800" b="1" spc="25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аль-Хорезмі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винайшов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цифру нуль.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прийняв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цифри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якими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нині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користуємось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арабські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Цей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винахід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дозволив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людству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спростити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складні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математичні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розрахунки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Коли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вчення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аль-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Хорезмі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перевели на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європейські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спочатку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називали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Алгарезмус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Алгарезм</a:t>
            </a:r>
            <a:r>
              <a:rPr lang="ru-RU" sz="28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9080" y="0"/>
            <a:ext cx="65081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spc="25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3600" spc="2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 </a:t>
            </a:r>
            <a:r>
              <a:rPr lang="ru-RU" sz="3600" spc="25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знаємо</a:t>
            </a:r>
            <a:r>
              <a:rPr lang="ru-RU" sz="3600" spc="2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3600" spc="25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походження</a:t>
            </a:r>
            <a:r>
              <a:rPr lang="ru-RU" sz="3600" spc="2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spc="2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«</a:t>
            </a:r>
            <a:r>
              <a:rPr lang="ru-RU" sz="3600" b="1" spc="2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</a:t>
            </a:r>
            <a:r>
              <a:rPr lang="ru-RU" sz="3600" spc="2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?</a:t>
            </a:r>
            <a:endParaRPr lang="uk-UA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80920" cy="5040560"/>
          </a:xfrm>
        </p:spPr>
        <p:txBody>
          <a:bodyPr>
            <a:normAutofit/>
          </a:bodyPr>
          <a:lstStyle/>
          <a:p>
            <a:pPr marL="0" indent="185738">
              <a:buNone/>
            </a:pPr>
            <a:r>
              <a:rPr lang="uk-UA" sz="3600" dirty="0" smtClean="0">
                <a:solidFill>
                  <a:schemeClr val="tx1"/>
                </a:solidFill>
              </a:rPr>
              <a:t>Алгоритми</a:t>
            </a:r>
            <a:r>
              <a:rPr lang="uk-UA" sz="3600" smtClean="0">
                <a:solidFill>
                  <a:schemeClr val="tx1"/>
                </a:solidFill>
              </a:rPr>
              <a:t>, які </a:t>
            </a:r>
            <a:r>
              <a:rPr lang="uk-UA" sz="3600" dirty="0" smtClean="0">
                <a:solidFill>
                  <a:schemeClr val="tx1"/>
                </a:solidFill>
              </a:rPr>
              <a:t>написані для комп'ютерів, називають </a:t>
            </a:r>
            <a:r>
              <a:rPr lang="uk-UA" sz="3600" dirty="0" smtClean="0">
                <a:solidFill>
                  <a:srgbClr val="FF0000"/>
                </a:solidFill>
              </a:rPr>
              <a:t>програмами.</a:t>
            </a:r>
          </a:p>
          <a:p>
            <a:pPr>
              <a:buNone/>
            </a:pPr>
            <a:r>
              <a:rPr lang="uk-UA" sz="3600" dirty="0" smtClean="0">
                <a:solidFill>
                  <a:schemeClr val="tx1"/>
                </a:solidFill>
              </a:rPr>
              <a:t> При написанні комп'ютерних програм алгоритм описує логічну послідовність операцій. Комп’ютер є досконалим виконавцем алгоритмів обробки інформації.</a:t>
            </a:r>
          </a:p>
          <a:p>
            <a:endParaRPr lang="uk-UA" dirty="0"/>
          </a:p>
        </p:txBody>
      </p:sp>
      <p:pic>
        <p:nvPicPr>
          <p:cNvPr id="1026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4758" y="4725144"/>
            <a:ext cx="2089242" cy="2132856"/>
          </a:xfrm>
          <a:prstGeom prst="rect">
            <a:avLst/>
          </a:prstGeom>
          <a:noFill/>
        </p:spPr>
      </p:pic>
      <p:pic>
        <p:nvPicPr>
          <p:cNvPr id="1027" name="Picture 3" descr="C:\Program Files (x86)\Microsoft Office\MEDIA\CAGCAT10\j019980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4741" y="1"/>
            <a:ext cx="1187649" cy="1196752"/>
          </a:xfrm>
          <a:prstGeom prst="rect">
            <a:avLst/>
          </a:prstGeom>
          <a:noFill/>
        </p:spPr>
      </p:pic>
      <p:pic>
        <p:nvPicPr>
          <p:cNvPr id="1028" name="Picture 4" descr="C:\Users\Новосельцевы\AppData\Local\Microsoft\Windows\Temporary Internet Files\Content.IE5\W2C7F7BS\AJ-Computer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75625"/>
            <a:ext cx="3085408" cy="19823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0748" y="260648"/>
            <a:ext cx="8917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Алгоритм </a:t>
            </a:r>
            <a:r>
              <a:rPr lang="uk-UA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“Будова</a:t>
            </a:r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слова”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 descr="Алгоритм «Будова слова»">
            <a:hlinkClick r:id="rId2" tooltip="&quot;Алгоритм «Будова слова»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7787"/>
            <a:ext cx="3744416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789455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221088"/>
            <a:ext cx="2152628" cy="240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20072" y="1412776"/>
            <a:ext cx="35283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Прочитай слово;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Визнач закінчення;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Визнач основу;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Добери споріднені слова;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Визнач корінь;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Визнач префікс;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Визнач суфікс.</a:t>
            </a:r>
          </a:p>
          <a:p>
            <a:pPr>
              <a:buFont typeface="Wingdings" pitchFamily="2" charset="2"/>
              <a:buChar char="ü"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79512" y="62068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Лінійним </a:t>
            </a:r>
            <a:r>
              <a:rPr lang="uk-UA" sz="4800" dirty="0" smtClean="0"/>
              <a:t>називають алгоритм, в якому всі команди виконуються одна за одною </a:t>
            </a:r>
            <a:endParaRPr lang="uk-UA" sz="48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" y="5353050"/>
            <a:ext cx="14287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51856" y="5353050"/>
            <a:ext cx="14287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92016" y="5353050"/>
            <a:ext cx="14287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6192" y="5353050"/>
            <a:ext cx="14287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60368" y="5353050"/>
            <a:ext cx="14287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9050" y="5353050"/>
            <a:ext cx="14287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Рисунок 33" descr="image0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924944"/>
            <a:ext cx="3347864" cy="2703772"/>
          </a:xfrm>
          <a:prstGeom prst="rect">
            <a:avLst/>
          </a:prstGeom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1043608" y="2996952"/>
            <a:ext cx="1440160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763688" y="350100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процесс 13"/>
          <p:cNvSpPr/>
          <p:nvPr/>
        </p:nvSpPr>
        <p:spPr>
          <a:xfrm>
            <a:off x="1043608" y="3717032"/>
            <a:ext cx="1440160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1043608" y="4437112"/>
            <a:ext cx="1440160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763688" y="400506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альтернативный процесс 18"/>
          <p:cNvSpPr/>
          <p:nvPr/>
        </p:nvSpPr>
        <p:spPr>
          <a:xfrm>
            <a:off x="1043608" y="5157192"/>
            <a:ext cx="1440160" cy="432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>
            <a:off x="1763688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2"/>
          <p:cNvSpPr>
            <a:spLocks noGrp="1"/>
          </p:cNvSpPr>
          <p:nvPr>
            <p:ph sz="quarter" idx="4294967295"/>
          </p:nvPr>
        </p:nvSpPr>
        <p:spPr>
          <a:xfrm>
            <a:off x="0" y="1447800"/>
            <a:ext cx="6011863" cy="4572000"/>
          </a:xfrm>
          <a:prstGeom prst="rect">
            <a:avLst/>
          </a:prstGeom>
        </p:spPr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</a:rPr>
              <a:t>Виконання дій</a:t>
            </a:r>
          </a:p>
          <a:p>
            <a:r>
              <a:rPr lang="uk-UA" sz="3600" dirty="0" smtClean="0">
                <a:solidFill>
                  <a:schemeClr val="tx1"/>
                </a:solidFill>
              </a:rPr>
              <a:t>Введення/виведення даних</a:t>
            </a:r>
          </a:p>
          <a:p>
            <a:r>
              <a:rPr lang="uk-UA" sz="3600" dirty="0" smtClean="0">
                <a:solidFill>
                  <a:schemeClr val="tx1"/>
                </a:solidFill>
              </a:rPr>
              <a:t>Умова</a:t>
            </a:r>
          </a:p>
          <a:p>
            <a:r>
              <a:rPr lang="uk-UA" sz="3600" dirty="0" smtClean="0">
                <a:solidFill>
                  <a:schemeClr val="tx1"/>
                </a:solidFill>
              </a:rPr>
              <a:t>Початок та кінець алгоритму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76672"/>
            <a:ext cx="7483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Що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означають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блоки?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491880" y="1772816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076056" y="263691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907704" y="3717032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39952" y="4797152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156176" y="1556792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Блок-схема: данные 19"/>
          <p:cNvSpPr/>
          <p:nvPr/>
        </p:nvSpPr>
        <p:spPr>
          <a:xfrm>
            <a:off x="6012160" y="2492896"/>
            <a:ext cx="2880320" cy="57606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6156176" y="4509120"/>
            <a:ext cx="2664296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Блок-схема: решение 21"/>
          <p:cNvSpPr/>
          <p:nvPr/>
        </p:nvSpPr>
        <p:spPr>
          <a:xfrm>
            <a:off x="6084168" y="3356992"/>
            <a:ext cx="2736304" cy="86409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tx1"/>
                </a:solidFill>
              </a:rPr>
              <a:t>Знайдіть слово за вказівками та поясніть його значення</a:t>
            </a: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sym typeface="Wingdings" pitchFamily="2" charset="2"/>
              </a:rPr>
              <a:t></a:t>
            </a:r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/>
          </a:p>
        </p:txBody>
      </p:sp>
      <p:graphicFrame>
        <p:nvGraphicFramePr>
          <p:cNvPr id="6" name="Таблиця 3"/>
          <p:cNvGraphicFramePr>
            <a:graphicFrameLocks noGrp="1"/>
          </p:cNvGraphicFramePr>
          <p:nvPr/>
        </p:nvGraphicFramePr>
        <p:xfrm>
          <a:off x="1835696" y="2348880"/>
          <a:ext cx="5112568" cy="4176464"/>
        </p:xfrm>
        <a:graphic>
          <a:graphicData uri="http://schemas.openxmlformats.org/drawingml/2006/table">
            <a:tbl>
              <a:tblPr/>
              <a:tblGrid>
                <a:gridCol w="729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98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7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2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</p:spPr>
        <p:txBody>
          <a:bodyPr/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None/>
              <a:defRPr/>
            </a:pPr>
            <a:r>
              <a:rPr lang="uk-UA" sz="4800" b="0" dirty="0" smtClean="0">
                <a:solidFill>
                  <a:schemeClr val="tx1"/>
                </a:solidFill>
                <a:effectLst/>
              </a:rPr>
              <a:t>Знайдіть слово за вказівками та поясніть його значення</a:t>
            </a:r>
            <a:br>
              <a:rPr lang="uk-UA" sz="4800" b="0" dirty="0" smtClean="0">
                <a:solidFill>
                  <a:schemeClr val="tx1"/>
                </a:solidFill>
                <a:effectLst/>
              </a:rPr>
            </a:br>
            <a:r>
              <a:rPr lang="uk-UA" sz="4800" b="0" dirty="0" smtClean="0">
                <a:solidFill>
                  <a:srgbClr val="FF0000"/>
                </a:solidFill>
                <a:effectLst/>
                <a:sym typeface="Wingdings" pitchFamily="2" charset="2"/>
              </a:rPr>
              <a:t></a:t>
            </a:r>
            <a:r>
              <a:rPr lang="uk-UA" sz="4800" b="0" dirty="0" smtClean="0">
                <a:solidFill>
                  <a:srgbClr val="0070C0"/>
                </a:solidFill>
                <a:effectLst/>
                <a:sym typeface="Wingdings" pitchFamily="2" charset="2"/>
              </a:rPr>
              <a:t></a:t>
            </a:r>
            <a:r>
              <a:rPr lang="uk-UA" sz="4800" b="0" dirty="0" smtClean="0">
                <a:solidFill>
                  <a:srgbClr val="FF0000"/>
                </a:solidFill>
                <a:effectLst/>
                <a:sym typeface="Wingdings" pitchFamily="2" charset="2"/>
              </a:rPr>
              <a:t></a:t>
            </a:r>
            <a:r>
              <a:rPr lang="uk-UA" sz="4800" b="0" dirty="0" smtClean="0">
                <a:solidFill>
                  <a:srgbClr val="0070C0"/>
                </a:solidFill>
                <a:effectLst/>
                <a:sym typeface="Wingdings" pitchFamily="2" charset="2"/>
              </a:rPr>
              <a:t></a:t>
            </a:r>
            <a:r>
              <a:rPr lang="uk-UA" sz="4800" b="0" dirty="0" smtClean="0">
                <a:solidFill>
                  <a:srgbClr val="7030A0"/>
                </a:solidFill>
                <a:effectLst/>
                <a:sym typeface="Wingdings" pitchFamily="2" charset="2"/>
              </a:rPr>
              <a:t></a:t>
            </a:r>
            <a:r>
              <a:rPr lang="uk-UA" sz="4800" b="0" dirty="0" smtClean="0">
                <a:solidFill>
                  <a:srgbClr val="7030A0"/>
                </a:solidFill>
                <a:effectLst/>
              </a:rPr>
              <a:t/>
            </a:r>
            <a:br>
              <a:rPr lang="uk-UA" sz="4800" b="0" dirty="0" smtClean="0">
                <a:solidFill>
                  <a:srgbClr val="7030A0"/>
                </a:solidFill>
                <a:effectLst/>
              </a:rPr>
            </a:br>
            <a:endParaRPr lang="uk-UA" dirty="0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uk-UA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Таблиця 3"/>
          <p:cNvGraphicFramePr>
            <a:graphicFrameLocks noGrp="1"/>
          </p:cNvGraphicFramePr>
          <p:nvPr/>
        </p:nvGraphicFramePr>
        <p:xfrm>
          <a:off x="2411760" y="2348880"/>
          <a:ext cx="4896544" cy="4320480"/>
        </p:xfrm>
        <a:graphic>
          <a:graphicData uri="http://schemas.openxmlformats.org/drawingml/2006/table">
            <a:tbl>
              <a:tblPr/>
              <a:tblGrid>
                <a:gridCol w="6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08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47664"/>
          </a:xfrm>
        </p:spPr>
        <p:txBody>
          <a:bodyPr/>
          <a:lstStyle/>
          <a:p>
            <a:pPr lvl="0">
              <a:buNone/>
            </a:pPr>
            <a:r>
              <a:rPr lang="uk-UA" dirty="0" smtClean="0">
                <a:solidFill>
                  <a:schemeClr val="tx1"/>
                </a:solidFill>
              </a:rPr>
              <a:t>Подивіться на послідовність. Визначте, що це таке? </a:t>
            </a:r>
            <a:br>
              <a:rPr lang="uk-UA" dirty="0" smtClean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484784"/>
            <a:ext cx="8604448" cy="347472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uk-UA" sz="4400" dirty="0" smtClean="0">
                <a:solidFill>
                  <a:schemeClr val="tx1"/>
                </a:solidFill>
              </a:rPr>
              <a:t>Взяти лопату.</a:t>
            </a:r>
          </a:p>
          <a:p>
            <a:pPr lvl="0"/>
            <a:r>
              <a:rPr lang="uk-UA" sz="4400" dirty="0" smtClean="0">
                <a:solidFill>
                  <a:schemeClr val="tx1"/>
                </a:solidFill>
              </a:rPr>
              <a:t>Викопати ямку.</a:t>
            </a:r>
          </a:p>
          <a:p>
            <a:pPr lvl="0"/>
            <a:r>
              <a:rPr lang="uk-UA" sz="4400" dirty="0" smtClean="0">
                <a:solidFill>
                  <a:schemeClr val="tx1"/>
                </a:solidFill>
              </a:rPr>
              <a:t>Поставити у ямку саджанець корінням донизу.</a:t>
            </a:r>
          </a:p>
          <a:p>
            <a:pPr lvl="0"/>
            <a:r>
              <a:rPr lang="uk-UA" sz="4400" dirty="0" smtClean="0">
                <a:solidFill>
                  <a:schemeClr val="tx1"/>
                </a:solidFill>
              </a:rPr>
              <a:t>Засипати коріння землею.</a:t>
            </a:r>
          </a:p>
          <a:p>
            <a:pPr lvl="0"/>
            <a:r>
              <a:rPr lang="uk-UA" sz="4400" dirty="0" smtClean="0">
                <a:solidFill>
                  <a:schemeClr val="tx1"/>
                </a:solidFill>
              </a:rPr>
              <a:t>Полити посаджене деревце.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Users\Новосельцевы\AppData\Local\Microsoft\Windows\Temporary Internet Files\Content.IE5\DLN7DMT4\Rowan_tre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3" y="2204864"/>
            <a:ext cx="2483768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24023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7" y="5121625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www.reaction.org.ua/wp-content/uploads/2013/04/stul-yak-sidity-za-komputerom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72549"/>
            <a:ext cx="7740352" cy="390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23728" y="332656"/>
            <a:ext cx="5405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Гра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«Так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чи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ні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29449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21328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tx1"/>
                </a:solidFill>
              </a:rPr>
              <a:t>Дівчинці купили робота. Вона подала йому банан і наказала: «Візьми! Почисти! Принеси!». Чому робот не зрозумів дівчинку?</a:t>
            </a:r>
            <a:endParaRPr lang="uk-UA" dirty="0">
              <a:solidFill>
                <a:schemeClr val="tx1"/>
              </a:solidFill>
            </a:endParaRPr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51520" y="3356992"/>
            <a:ext cx="4104456" cy="3168352"/>
            <a:chOff x="1241" y="685"/>
            <a:chExt cx="14911" cy="10172"/>
          </a:xfrm>
        </p:grpSpPr>
        <p:pic>
          <p:nvPicPr>
            <p:cNvPr id="3075" name="Рисунок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88" y="1257"/>
              <a:ext cx="6964" cy="9600"/>
            </a:xfrm>
            <a:prstGeom prst="rect">
              <a:avLst/>
            </a:prstGeom>
            <a:noFill/>
          </p:spPr>
        </p:pic>
        <p:pic>
          <p:nvPicPr>
            <p:cNvPr id="3076" name="Рисунок 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86" y="3493"/>
              <a:ext cx="3274" cy="3014"/>
            </a:xfrm>
            <a:prstGeom prst="rect">
              <a:avLst/>
            </a:prstGeom>
            <a:noFill/>
          </p:spPr>
        </p:pic>
        <p:pic>
          <p:nvPicPr>
            <p:cNvPr id="3077" name="Рисунок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1" y="685"/>
              <a:ext cx="6804" cy="10161"/>
            </a:xfrm>
            <a:prstGeom prst="rect">
              <a:avLst/>
            </a:prstGeom>
            <a:noFill/>
          </p:spPr>
        </p:pic>
      </p:grp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4572000" y="3501008"/>
            <a:ext cx="4572000" cy="3356992"/>
            <a:chOff x="1241" y="731"/>
            <a:chExt cx="15210" cy="10115"/>
          </a:xfrm>
        </p:grpSpPr>
        <p:pic>
          <p:nvPicPr>
            <p:cNvPr id="3079" name="Рисунок 7" descr="Дівчинка"/>
            <p:cNvPicPr>
              <a:picLocks noChangeAspect="1" noChangeArrowheads="1"/>
            </p:cNvPicPr>
            <p:nvPr/>
          </p:nvPicPr>
          <p:blipFill>
            <a:blip r:embed="rId5" cstate="print"/>
            <a:srcRect r="-32"/>
            <a:stretch>
              <a:fillRect/>
            </a:stretch>
          </p:blipFill>
          <p:spPr bwMode="auto">
            <a:xfrm>
              <a:off x="8875" y="731"/>
              <a:ext cx="7576" cy="9417"/>
            </a:xfrm>
            <a:prstGeom prst="rect">
              <a:avLst/>
            </a:prstGeom>
            <a:noFill/>
          </p:spPr>
        </p:pic>
        <p:pic>
          <p:nvPicPr>
            <p:cNvPr id="3080" name="Рисунок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1" y="731"/>
              <a:ext cx="6895" cy="10115"/>
            </a:xfrm>
            <a:prstGeom prst="rect">
              <a:avLst/>
            </a:prstGeom>
            <a:noFill/>
          </p:spPr>
        </p:pic>
        <p:pic>
          <p:nvPicPr>
            <p:cNvPr id="3081" name="Рисунок 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74" y="3131"/>
              <a:ext cx="3101" cy="28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“В гостях у </a:t>
            </a:r>
            <a:r>
              <a:rPr lang="uk-UA" dirty="0" err="1" smtClean="0"/>
              <a:t>казки”</a:t>
            </a:r>
            <a:endParaRPr lang="uk-UA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771800" y="1268760"/>
            <a:ext cx="3240360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Початок</a:t>
            </a:r>
            <a:endParaRPr lang="uk-UA" sz="2400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843808" y="1916832"/>
            <a:ext cx="3168352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Наколоти дрова </a:t>
            </a:r>
            <a:endParaRPr lang="uk-UA" sz="2400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843808" y="5373216"/>
            <a:ext cx="3168352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Дістати пиріжки з печі </a:t>
            </a:r>
            <a:endParaRPr lang="uk-UA" sz="2000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843808" y="2564904"/>
            <a:ext cx="3168352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Затопити піч</a:t>
            </a:r>
            <a:endParaRPr lang="uk-UA" sz="24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843808" y="3212976"/>
            <a:ext cx="3168352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Замісити тісто </a:t>
            </a:r>
            <a:endParaRPr lang="uk-UA" sz="2400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843808" y="3933056"/>
            <a:ext cx="3168352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Зліпити пиріжки </a:t>
            </a:r>
            <a:endParaRPr lang="uk-UA" sz="24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843808" y="4653136"/>
            <a:ext cx="3168352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Поставити пиріжки в піч </a:t>
            </a:r>
            <a:endParaRPr lang="uk-UA" sz="20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843808" y="6093296"/>
            <a:ext cx="3240360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Кінець</a:t>
            </a:r>
            <a:endParaRPr lang="uk-UA" sz="2400" dirty="0"/>
          </a:p>
        </p:txBody>
      </p:sp>
      <p:cxnSp>
        <p:nvCxnSpPr>
          <p:cNvPr id="17" name="Прямая со стрелкой 16"/>
          <p:cNvCxnSpPr>
            <a:endCxn id="5" idx="0"/>
          </p:cNvCxnSpPr>
          <p:nvPr/>
        </p:nvCxnSpPr>
        <p:spPr>
          <a:xfrm>
            <a:off x="4427984" y="170080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27984" y="234888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27984" y="299695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427984" y="371703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427984" y="443711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427984" y="515719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427984" y="587727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med_1409273564_1382477028_image.jpg"/>
          <p:cNvPicPr>
            <a:picLocks noChangeAspect="1"/>
          </p:cNvPicPr>
          <p:nvPr/>
        </p:nvPicPr>
        <p:blipFill>
          <a:blip r:embed="rId2" cstate="print"/>
          <a:srcRect l="7161" t="5901" r="35720"/>
          <a:stretch>
            <a:fillRect/>
          </a:stretch>
        </p:blipFill>
        <p:spPr>
          <a:xfrm>
            <a:off x="179512" y="2060848"/>
            <a:ext cx="260179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post-1445191-1284129735.jpg"/>
          <p:cNvPicPr>
            <a:picLocks noChangeAspect="1"/>
          </p:cNvPicPr>
          <p:nvPr/>
        </p:nvPicPr>
        <p:blipFill>
          <a:blip r:embed="rId3" cstate="print"/>
          <a:srcRect t="26900" r="44624"/>
          <a:stretch>
            <a:fillRect/>
          </a:stretch>
        </p:blipFill>
        <p:spPr>
          <a:xfrm>
            <a:off x="6291705" y="2132856"/>
            <a:ext cx="2852295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920880" cy="114300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tx1"/>
                </a:solidFill>
              </a:rPr>
              <a:t>Складіть алгоритм та запишіть його словами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</p:txBody>
      </p:sp>
      <p:sp>
        <p:nvSpPr>
          <p:cNvPr id="29699" name="Місце для вмісту 2"/>
          <p:cNvSpPr>
            <a:spLocks noGrp="1"/>
          </p:cNvSpPr>
          <p:nvPr>
            <p:ph sz="quarter" idx="4294967295"/>
          </p:nvPr>
        </p:nvSpPr>
        <p:spPr>
          <a:xfrm>
            <a:off x="251520" y="2060848"/>
            <a:ext cx="7772400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1) Підготувати овочі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2)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3)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4)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5)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6) Смачного!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1457743" cy="126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628800"/>
            <a:ext cx="1362447" cy="15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628800"/>
            <a:ext cx="1477766" cy="129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700808"/>
            <a:ext cx="1363340" cy="123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700808"/>
            <a:ext cx="1334238" cy="112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7297" y="1700808"/>
            <a:ext cx="173670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29707" name="Rectangle 8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uk-UA" sz="2000" b="1">
                <a:cs typeface="Times New Roman" pitchFamily="18" charset="0"/>
              </a:rPr>
              <a:t>  </a:t>
            </a:r>
            <a:endParaRPr lang="uk-UA"/>
          </a:p>
        </p:txBody>
      </p:sp>
      <p:sp>
        <p:nvSpPr>
          <p:cNvPr id="29708" name="Rectangle 9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uk-UA" sz="2000" b="1">
                <a:cs typeface="Times New Roman" pitchFamily="18" charset="0"/>
              </a:rPr>
              <a:t> </a:t>
            </a:r>
            <a:endParaRPr lang="uk-UA"/>
          </a:p>
        </p:txBody>
      </p:sp>
      <p:sp>
        <p:nvSpPr>
          <p:cNvPr id="29709" name="Rectangle 10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uk-UA" sz="2000" b="1">
                <a:cs typeface="Times New Roman" pitchFamily="18" charset="0"/>
              </a:rPr>
              <a:t> </a:t>
            </a:r>
            <a:endParaRPr lang="uk-UA"/>
          </a:p>
        </p:txBody>
      </p:sp>
      <p:sp>
        <p:nvSpPr>
          <p:cNvPr id="29710" name="Rectangle 11"/>
          <p:cNvSpPr>
            <a:spLocks noChangeArrowheads="1"/>
          </p:cNvSpPr>
          <p:nvPr/>
        </p:nvSpPr>
        <p:spPr bwMode="auto">
          <a:xfrm>
            <a:off x="0" y="467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uk-UA" sz="2000" b="1">
                <a:cs typeface="Times New Roman" pitchFamily="18" charset="0"/>
              </a:rPr>
              <a:t> 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920880" cy="114300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tx1"/>
                </a:solidFill>
              </a:rPr>
              <a:t>Складіть алгоритм та запишіть його словами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</p:txBody>
      </p:sp>
      <p:sp>
        <p:nvSpPr>
          <p:cNvPr id="29699" name="Місце для вмісту 2"/>
          <p:cNvSpPr>
            <a:spLocks noGrp="1"/>
          </p:cNvSpPr>
          <p:nvPr>
            <p:ph sz="quarter" idx="4294967295"/>
          </p:nvPr>
        </p:nvSpPr>
        <p:spPr>
          <a:xfrm>
            <a:off x="251520" y="2060848"/>
            <a:ext cx="7772400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1) Підготувати овочі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2) Помити овочі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3) Порізати овочі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4) Скласти все в каструлю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5) Зварити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6) Смачного!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1457743" cy="126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00808"/>
            <a:ext cx="1362447" cy="15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700808"/>
            <a:ext cx="1477766" cy="129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00808"/>
            <a:ext cx="1363340" cy="123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772816"/>
            <a:ext cx="1334238" cy="112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7297" y="1700808"/>
            <a:ext cx="173670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29707" name="Rectangle 8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uk-UA" sz="2000" b="1">
                <a:cs typeface="Times New Roman" pitchFamily="18" charset="0"/>
              </a:rPr>
              <a:t>  </a:t>
            </a:r>
            <a:endParaRPr lang="uk-UA"/>
          </a:p>
        </p:txBody>
      </p:sp>
      <p:sp>
        <p:nvSpPr>
          <p:cNvPr id="29708" name="Rectangle 9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uk-UA" sz="2000" b="1">
                <a:cs typeface="Times New Roman" pitchFamily="18" charset="0"/>
              </a:rPr>
              <a:t> </a:t>
            </a:r>
            <a:endParaRPr lang="uk-UA"/>
          </a:p>
        </p:txBody>
      </p:sp>
      <p:sp>
        <p:nvSpPr>
          <p:cNvPr id="29709" name="Rectangle 10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uk-UA" sz="2000" b="1">
                <a:cs typeface="Times New Roman" pitchFamily="18" charset="0"/>
              </a:rPr>
              <a:t> </a:t>
            </a:r>
            <a:endParaRPr lang="uk-UA"/>
          </a:p>
        </p:txBody>
      </p:sp>
      <p:sp>
        <p:nvSpPr>
          <p:cNvPr id="29710" name="Rectangle 11"/>
          <p:cNvSpPr>
            <a:spLocks noChangeArrowheads="1"/>
          </p:cNvSpPr>
          <p:nvPr/>
        </p:nvSpPr>
        <p:spPr bwMode="auto">
          <a:xfrm>
            <a:off x="0" y="467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uk-UA" sz="2000" b="1">
                <a:cs typeface="Times New Roman" pitchFamily="18" charset="0"/>
              </a:rPr>
              <a:t> 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52320" cy="114300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tx1"/>
                </a:solidFill>
              </a:rPr>
              <a:t>Допишіть алгоритм виходу з лабіринту</a:t>
            </a:r>
            <a:br>
              <a:rPr lang="uk-UA" dirty="0" smtClean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75656" y="2132856"/>
            <a:ext cx="6400800" cy="347472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85" y="1628800"/>
            <a:ext cx="7163215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74523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uk-UA" sz="46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Допишіть алгоритм виходу з лабіринту</a:t>
            </a:r>
            <a:r>
              <a:rPr kumimoji="0" lang="uk-UA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uk-UA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404" y="1628800"/>
            <a:ext cx="7233727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Казковий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Лабіринт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833" t="23982" r="4124" b="43681"/>
          <a:stretch>
            <a:fillRect/>
          </a:stretch>
        </p:blipFill>
        <p:spPr bwMode="auto">
          <a:xfrm>
            <a:off x="323528" y="836712"/>
            <a:ext cx="583264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7318" t="63327" r="14315" b="13768"/>
          <a:stretch>
            <a:fillRect/>
          </a:stretch>
        </p:blipFill>
        <p:spPr bwMode="auto">
          <a:xfrm>
            <a:off x="4427984" y="4221088"/>
            <a:ext cx="45365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Новосельцевы\AppData\Local\Microsoft\Windows\Temporary Internet Files\Content.IE5\DLN7DMT4\crown-576303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96752"/>
            <a:ext cx="2339132" cy="1772816"/>
          </a:xfrm>
          <a:prstGeom prst="rect">
            <a:avLst/>
          </a:prstGeom>
          <a:noFill/>
        </p:spPr>
      </p:pic>
      <p:pic>
        <p:nvPicPr>
          <p:cNvPr id="10" name="Рисунок 9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93096"/>
            <a:ext cx="3697274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0141" y="0"/>
            <a:ext cx="68339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Чарівний кошик</a:t>
            </a:r>
            <a:endParaRPr lang="uk-UA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e6f82edbace9b50c1bcfddac6cd55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33475"/>
            <a:ext cx="7416824" cy="5724525"/>
          </a:xfrm>
          <a:prstGeom prst="rect">
            <a:avLst/>
          </a:prstGeom>
        </p:spPr>
      </p:pic>
      <p:pic>
        <p:nvPicPr>
          <p:cNvPr id="11" name="Рисунок 10" descr="цветы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17242" y="1776423"/>
            <a:ext cx="3081587" cy="2200253"/>
          </a:xfrm>
          <a:prstGeom prst="rect">
            <a:avLst/>
          </a:prstGeom>
        </p:spPr>
      </p:pic>
      <p:pic>
        <p:nvPicPr>
          <p:cNvPr id="12" name="Рисунок 11" descr="167850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72624" y="-459432"/>
            <a:ext cx="3621030" cy="2736304"/>
          </a:xfrm>
          <a:prstGeom prst="rect">
            <a:avLst/>
          </a:prstGeom>
        </p:spPr>
      </p:pic>
      <p:pic>
        <p:nvPicPr>
          <p:cNvPr id="13" name="Рисунок 12" descr="f08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60848" y="4275931"/>
            <a:ext cx="3333750" cy="2914650"/>
          </a:xfrm>
          <a:prstGeom prst="rect">
            <a:avLst/>
          </a:prstGeom>
        </p:spPr>
      </p:pic>
      <p:pic>
        <p:nvPicPr>
          <p:cNvPr id="14" name="Рисунок 13" descr="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67259" y="4509120"/>
            <a:ext cx="3312368" cy="20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9315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50867E-6 L 0.66197 -0.314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0" y="-15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62428E-7 L 0.53855 0.227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11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33526E-6 L -0.56719 0.52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26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948E-6 L -0.51823 -0.599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0" y="-29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733" y="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7" y="5121625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59632" y="0"/>
            <a:ext cx="63299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Домашнє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завдання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1484784"/>
            <a:ext cx="73448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4400" dirty="0" smtClean="0"/>
              <a:t>З’ясувати значення слова </a:t>
            </a:r>
            <a:r>
              <a:rPr lang="uk-UA" sz="4400" dirty="0" err="1" smtClean="0"/>
              <a:t>Scratch</a:t>
            </a:r>
            <a:r>
              <a:rPr lang="uk-UA" sz="44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uk-UA" sz="4400" dirty="0" smtClean="0"/>
              <a:t>Вивчити конспект;</a:t>
            </a:r>
          </a:p>
          <a:p>
            <a:pPr>
              <a:buFont typeface="Wingdings" pitchFamily="2" charset="2"/>
              <a:buChar char="ü"/>
            </a:pPr>
            <a:r>
              <a:rPr lang="uk-UA" sz="4400" dirty="0" smtClean="0"/>
              <a:t>Скласти в зошиті алгоритм </a:t>
            </a:r>
            <a:r>
              <a:rPr lang="uk-UA" sz="4400" dirty="0"/>
              <a:t>«Збори в школу</a:t>
            </a:r>
            <a:r>
              <a:rPr lang="uk-UA" sz="4400" dirty="0" smtClean="0"/>
              <a:t>».</a:t>
            </a:r>
          </a:p>
        </p:txBody>
      </p:sp>
      <p:pic>
        <p:nvPicPr>
          <p:cNvPr id="15" name="Рисунок 14" descr="317860-a7ca7a0767dace2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4706038"/>
            <a:ext cx="1691680" cy="2151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329449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Группа 9"/>
          <p:cNvGrpSpPr/>
          <p:nvPr/>
        </p:nvGrpSpPr>
        <p:grpSpPr>
          <a:xfrm>
            <a:off x="7710261" y="6871"/>
            <a:ext cx="1438225" cy="6858000"/>
            <a:chOff x="-9475" y="0"/>
            <a:chExt cx="1438225" cy="68580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7" y="687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59215" y="1628800"/>
            <a:ext cx="549060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Дякую</a:t>
            </a:r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</a:t>
            </a:r>
            <a:r>
              <a:rPr lang="ru-RU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увагу</a:t>
            </a:r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9" name="Рисунок 18" descr="inf-2-300x22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664601"/>
            <a:ext cx="2898766" cy="21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328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legram_robot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55776" y="836712"/>
            <a:ext cx="4762601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Группа 4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1907704" y="0"/>
            <a:ext cx="6219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Гра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«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Виконай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дії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5976664" cy="446449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sz="4800" dirty="0" smtClean="0">
                <a:solidFill>
                  <a:schemeClr val="tx1"/>
                </a:solidFill>
              </a:rPr>
              <a:t>Візьми цукерку;</a:t>
            </a:r>
          </a:p>
          <a:p>
            <a:pPr lvl="0"/>
            <a:r>
              <a:rPr lang="uk-UA" sz="4800" dirty="0" smtClean="0">
                <a:solidFill>
                  <a:schemeClr val="tx1"/>
                </a:solidFill>
              </a:rPr>
              <a:t>Розгорни цукерку;</a:t>
            </a:r>
          </a:p>
          <a:p>
            <a:pPr lvl="0"/>
            <a:r>
              <a:rPr lang="uk-UA" sz="4800" dirty="0" smtClean="0">
                <a:solidFill>
                  <a:schemeClr val="tx1"/>
                </a:solidFill>
              </a:rPr>
              <a:t>З'їж цукерку;</a:t>
            </a:r>
          </a:p>
          <a:p>
            <a:pPr lvl="0"/>
            <a:r>
              <a:rPr lang="uk-UA" sz="4800" dirty="0" smtClean="0">
                <a:solidFill>
                  <a:schemeClr val="tx1"/>
                </a:solidFill>
              </a:rPr>
              <a:t>Викинь фантик в корзину для сміття;</a:t>
            </a:r>
          </a:p>
          <a:p>
            <a:pPr lvl="0"/>
            <a:r>
              <a:rPr lang="uk-UA" sz="4800" dirty="0" smtClean="0">
                <a:solidFill>
                  <a:schemeClr val="tx1"/>
                </a:solidFill>
              </a:rPr>
              <a:t>Стоп.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540ecedf9b45e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6094513" y="980728"/>
            <a:ext cx="304948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4869160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4800" u="sng" dirty="0" smtClean="0">
                <a:solidFill>
                  <a:srgbClr val="FF0000"/>
                </a:solidFill>
              </a:rPr>
              <a:t>Команда</a:t>
            </a:r>
            <a:r>
              <a:rPr lang="uk-UA" sz="4800" u="sng" dirty="0" smtClean="0"/>
              <a:t> – це речення, що спонукає до дії.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6000" dirty="0" smtClean="0">
                <a:solidFill>
                  <a:schemeClr val="tx1"/>
                </a:solidFill>
              </a:rPr>
              <a:t>Ігрова вправа «Шлагбаум»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AppData\Local\Microsoft\Windows\INetCache\IE\4F0CILYP\23028-FX-6-0-12-6-0-0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4971752" cy="3728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03648" y="5429250"/>
            <a:ext cx="7740352" cy="1428750"/>
            <a:chOff x="1403648" y="5429250"/>
            <a:chExt cx="7740352" cy="14287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88360" y="53530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639050" y="53530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6192" y="53530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79848" y="53530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064024" y="53530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" y="5353050"/>
            <a:ext cx="14287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4" y="404664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sz="4800" dirty="0" smtClean="0">
                <a:solidFill>
                  <a:srgbClr val="FF0000"/>
                </a:solidFill>
              </a:rPr>
              <a:t>Виконавець</a:t>
            </a:r>
            <a:r>
              <a:rPr lang="uk-UA" sz="4800" dirty="0" smtClean="0"/>
              <a:t> – той, хто виконує команди.</a:t>
            </a:r>
            <a:endParaRPr lang="uk-UA" sz="4800" dirty="0"/>
          </a:p>
        </p:txBody>
      </p:sp>
      <p:pic>
        <p:nvPicPr>
          <p:cNvPr id="13" name="Рисунок 12" descr="inf-2-300x2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60848"/>
            <a:ext cx="4464496" cy="337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3" descr="telegram_robot.jpg"/>
          <p:cNvPicPr>
            <a:picLocks noGrp="1" noChangeAspect="1"/>
          </p:cNvPicPr>
          <p:nvPr>
            <p:ph sz="quarter" idx="13"/>
          </p:nvPr>
        </p:nvPicPr>
        <p:blipFill>
          <a:blip r:embed="rId4" cstate="print"/>
          <a:stretch>
            <a:fillRect/>
          </a:stretch>
        </p:blipFill>
        <p:spPr>
          <a:xfrm>
            <a:off x="6374841" y="1916832"/>
            <a:ext cx="2769159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tto.net.ua-6536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53380"/>
          <a:stretch>
            <a:fillRect/>
          </a:stretch>
        </p:blipFill>
        <p:spPr>
          <a:xfrm>
            <a:off x="0" y="0"/>
            <a:ext cx="2160099" cy="3475037"/>
          </a:xfrm>
        </p:spPr>
      </p:pic>
      <p:pic>
        <p:nvPicPr>
          <p:cNvPr id="5" name="Рисунок 4" descr="немецкая овчарка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0"/>
            <a:ext cx="3368040" cy="3556000"/>
          </a:xfrm>
          <a:prstGeom prst="rect">
            <a:avLst/>
          </a:prstGeom>
        </p:spPr>
      </p:pic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1" y="391537"/>
            <a:ext cx="3491880" cy="2821439"/>
          </a:xfrm>
          <a:prstGeom prst="rect">
            <a:avLst/>
          </a:prstGeom>
        </p:spPr>
      </p:pic>
      <p:pic>
        <p:nvPicPr>
          <p:cNvPr id="7" name="Рисунок 6" descr="_041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84984"/>
            <a:ext cx="2917736" cy="3573016"/>
          </a:xfrm>
          <a:prstGeom prst="rect">
            <a:avLst/>
          </a:prstGeom>
        </p:spPr>
      </p:pic>
      <p:pic>
        <p:nvPicPr>
          <p:cNvPr id="9" name="Рисунок 8" descr="kroton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74123" y="3212976"/>
            <a:ext cx="2869877" cy="3645024"/>
          </a:xfrm>
          <a:prstGeom prst="rect">
            <a:avLst/>
          </a:prstGeom>
        </p:spPr>
      </p:pic>
      <p:pic>
        <p:nvPicPr>
          <p:cNvPr id="8" name="Рисунок 7" descr="computer_pc_PNG771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3185592"/>
            <a:ext cx="3672408" cy="367240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136904" cy="2913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Система команд </a:t>
            </a:r>
            <a:r>
              <a:rPr lang="ru-RU" sz="4800" b="1" dirty="0" err="1" smtClean="0">
                <a:solidFill>
                  <a:srgbClr val="FF0000"/>
                </a:solidFill>
              </a:rPr>
              <a:t>виконавця</a:t>
            </a:r>
            <a:r>
              <a:rPr lang="ru-RU" sz="4800" b="1" dirty="0" smtClean="0"/>
              <a:t> </a:t>
            </a:r>
            <a:r>
              <a:rPr lang="ru-RU" sz="4800" dirty="0" smtClean="0"/>
              <a:t>— </a:t>
            </a:r>
            <a:r>
              <a:rPr lang="ru-RU" sz="4800" dirty="0" err="1" smtClean="0">
                <a:solidFill>
                  <a:schemeClr val="tx1"/>
                </a:solidFill>
              </a:rPr>
              <a:t>команди</a:t>
            </a:r>
            <a:r>
              <a:rPr lang="ru-RU" sz="4800" dirty="0" smtClean="0">
                <a:solidFill>
                  <a:schemeClr val="tx1"/>
                </a:solidFill>
              </a:rPr>
              <a:t>, </a:t>
            </a:r>
            <a:r>
              <a:rPr lang="ru-RU" sz="4800" dirty="0" err="1" smtClean="0">
                <a:solidFill>
                  <a:schemeClr val="tx1"/>
                </a:solidFill>
              </a:rPr>
              <a:t>які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може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виконати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виконавець</a:t>
            </a:r>
            <a:r>
              <a:rPr lang="ru-RU" sz="4800" dirty="0" smtClean="0">
                <a:solidFill>
                  <a:schemeClr val="tx1"/>
                </a:solidFill>
              </a:rPr>
              <a:t>.</a:t>
            </a:r>
            <a:endParaRPr lang="uk-UA" sz="4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ri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61048"/>
            <a:ext cx="5089130" cy="269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924944"/>
            <a:ext cx="3043044" cy="3700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28"/>
          <p:cNvGrpSpPr>
            <a:grpSpLocks/>
          </p:cNvGrpSpPr>
          <p:nvPr/>
        </p:nvGrpSpPr>
        <p:grpSpPr bwMode="auto">
          <a:xfrm>
            <a:off x="1259632" y="260648"/>
            <a:ext cx="6142037" cy="923925"/>
            <a:chOff x="1331640" y="3068960"/>
            <a:chExt cx="6142182" cy="923330"/>
          </a:xfrm>
        </p:grpSpPr>
        <p:sp>
          <p:nvSpPr>
            <p:cNvPr id="7" name="Прямокутник 3"/>
            <p:cNvSpPr/>
            <p:nvPr/>
          </p:nvSpPr>
          <p:spPr>
            <a:xfrm>
              <a:off x="1331640" y="3068960"/>
              <a:ext cx="68480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uk-UA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8" name="Прямокутник 4"/>
            <p:cNvSpPr/>
            <p:nvPr/>
          </p:nvSpPr>
          <p:spPr>
            <a:xfrm>
              <a:off x="2146170" y="3068960"/>
              <a:ext cx="639919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uk-UA" sz="5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9" name="Прямокутник 5"/>
            <p:cNvSpPr/>
            <p:nvPr/>
          </p:nvSpPr>
          <p:spPr>
            <a:xfrm>
              <a:off x="2969517" y="3068960"/>
              <a:ext cx="57740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uk-UA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Г</a:t>
              </a:r>
            </a:p>
          </p:txBody>
        </p:sp>
        <p:sp>
          <p:nvSpPr>
            <p:cNvPr id="10" name="Прямокутник 6"/>
            <p:cNvSpPr/>
            <p:nvPr/>
          </p:nvSpPr>
          <p:spPr>
            <a:xfrm>
              <a:off x="3688668" y="3068960"/>
              <a:ext cx="723275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uk-UA" sz="54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О</a:t>
              </a:r>
            </a:p>
          </p:txBody>
        </p:sp>
        <p:sp>
          <p:nvSpPr>
            <p:cNvPr id="11" name="Прямокутник 7"/>
            <p:cNvSpPr/>
            <p:nvPr/>
          </p:nvSpPr>
          <p:spPr>
            <a:xfrm>
              <a:off x="4499992" y="3068960"/>
              <a:ext cx="68480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uk-UA" sz="5400" b="1" spc="300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Р</a:t>
              </a:r>
            </a:p>
          </p:txBody>
        </p:sp>
        <p:sp>
          <p:nvSpPr>
            <p:cNvPr id="12" name="Прямокутник 8"/>
            <p:cNvSpPr/>
            <p:nvPr/>
          </p:nvSpPr>
          <p:spPr>
            <a:xfrm>
              <a:off x="5166371" y="3068960"/>
              <a:ext cx="68480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uk-UA" sz="5400" b="1" dirty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И</a:t>
              </a:r>
            </a:p>
          </p:txBody>
        </p:sp>
        <p:sp>
          <p:nvSpPr>
            <p:cNvPr id="13" name="Прямокутник 9"/>
            <p:cNvSpPr/>
            <p:nvPr/>
          </p:nvSpPr>
          <p:spPr>
            <a:xfrm>
              <a:off x="5984107" y="3068960"/>
              <a:ext cx="633507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uk-UA" sz="5400" b="1" spc="200" dirty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accent3">
                      <a:satMod val="200000"/>
                      <a:alpha val="5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Т</a:t>
              </a:r>
            </a:p>
          </p:txBody>
        </p:sp>
        <p:sp>
          <p:nvSpPr>
            <p:cNvPr id="14" name="Прямокутник 10"/>
            <p:cNvSpPr/>
            <p:nvPr/>
          </p:nvSpPr>
          <p:spPr>
            <a:xfrm>
              <a:off x="6712075" y="3068960"/>
              <a:ext cx="761747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uk-UA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М</a:t>
              </a:r>
            </a:p>
          </p:txBody>
        </p:sp>
        <p:cxnSp>
          <p:nvCxnSpPr>
            <p:cNvPr id="15" name="Пряма зі стрілкою 12"/>
            <p:cNvCxnSpPr/>
            <p:nvPr/>
          </p:nvCxnSpPr>
          <p:spPr>
            <a:xfrm>
              <a:off x="1907916" y="3644852"/>
              <a:ext cx="360372" cy="1443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зі стрілкою 15"/>
            <p:cNvCxnSpPr/>
            <p:nvPr/>
          </p:nvCxnSpPr>
          <p:spPr>
            <a:xfrm>
              <a:off x="2555631" y="3789221"/>
              <a:ext cx="576277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зі стрілкою 17"/>
            <p:cNvCxnSpPr/>
            <p:nvPr/>
          </p:nvCxnSpPr>
          <p:spPr>
            <a:xfrm>
              <a:off x="3419251" y="3357699"/>
              <a:ext cx="43339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зі стрілкою 19"/>
            <p:cNvCxnSpPr/>
            <p:nvPr/>
          </p:nvCxnSpPr>
          <p:spPr>
            <a:xfrm>
              <a:off x="4211433" y="3789221"/>
              <a:ext cx="504837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 зі стрілкою 22"/>
            <p:cNvCxnSpPr/>
            <p:nvPr/>
          </p:nvCxnSpPr>
          <p:spPr>
            <a:xfrm>
              <a:off x="4787709" y="3644852"/>
              <a:ext cx="504837" cy="1443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зі стрілкою 25"/>
            <p:cNvCxnSpPr/>
            <p:nvPr/>
          </p:nvCxnSpPr>
          <p:spPr>
            <a:xfrm flipV="1">
              <a:off x="5724356" y="3357699"/>
              <a:ext cx="360372" cy="43152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 зі стрілкою 27"/>
            <p:cNvCxnSpPr/>
            <p:nvPr/>
          </p:nvCxnSpPr>
          <p:spPr>
            <a:xfrm>
              <a:off x="6443511" y="3357699"/>
              <a:ext cx="360371" cy="43152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7668344" y="332656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25" name="Пряма зі стрілкою 19"/>
          <p:cNvCxnSpPr/>
          <p:nvPr/>
        </p:nvCxnSpPr>
        <p:spPr bwMode="auto">
          <a:xfrm flipV="1">
            <a:off x="7308304" y="836712"/>
            <a:ext cx="504056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0" y="1700808"/>
            <a:ext cx="9144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i="1" dirty="0" smtClean="0"/>
              <a:t>навчальна:</a:t>
            </a:r>
            <a:r>
              <a:rPr lang="uk-UA" sz="2000" b="1" dirty="0" smtClean="0"/>
              <a:t> </a:t>
            </a:r>
            <a:r>
              <a:rPr lang="uk-UA" sz="2000" dirty="0" smtClean="0"/>
              <a:t>ознайомити учнів з поняттям лінійних алгоритмів, їх прикладами у повсякденному житті; згадати поняття виконавець алгоритму, середовище виконання алгоритмів, система команд виконавця алгоритмів.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i="1" dirty="0" smtClean="0"/>
              <a:t>Розвивальна:</a:t>
            </a:r>
            <a:r>
              <a:rPr lang="uk-UA" sz="2000" dirty="0" smtClean="0"/>
              <a:t> формувати вміння аналізувати навчальний матеріал, сприяти розвитку логічного мислення, уваги, спостережливості, пам'яті, формувати пізнавальну самостійність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i="1" dirty="0" smtClean="0"/>
              <a:t>Виховна:</a:t>
            </a:r>
            <a:r>
              <a:rPr lang="uk-UA" sz="2000" dirty="0" smtClean="0"/>
              <a:t> виховувати інформаційну культуру учнів, закріплювати прагнення до отримання нових знань, розширювати кругозір. </a:t>
            </a:r>
            <a:endParaRPr lang="ru-RU" sz="2000" dirty="0" smtClean="0"/>
          </a:p>
          <a:p>
            <a:endParaRPr lang="uk-UA" sz="48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" y="5353050"/>
            <a:ext cx="14287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51856" y="5353050"/>
            <a:ext cx="14287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92016" y="5353050"/>
            <a:ext cx="14287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6192" y="5353050"/>
            <a:ext cx="14287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60368" y="5353050"/>
            <a:ext cx="14287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9050" y="5353050"/>
            <a:ext cx="14287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Рисунок 33" descr="image0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154228"/>
            <a:ext cx="3347864" cy="270377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51520" y="1196752"/>
            <a:ext cx="30155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Мета уроку: 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2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Презентация-укр-2</Template>
  <TotalTime>765</TotalTime>
  <Words>639</Words>
  <Application>Microsoft Office PowerPoint</Application>
  <PresentationFormat>Экран (4:3)</PresentationFormat>
  <Paragraphs>227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Georgia</vt:lpstr>
      <vt:lpstr>Times New Roman</vt:lpstr>
      <vt:lpstr>Trebuchet MS</vt:lpstr>
      <vt:lpstr>Wingdings</vt:lpstr>
      <vt:lpstr>Wingdings 2</vt:lpstr>
      <vt:lpstr>Презентация-укр-2</vt:lpstr>
      <vt:lpstr>Презентация PowerPoint</vt:lpstr>
      <vt:lpstr>Презентация PowerPoint</vt:lpstr>
      <vt:lpstr>Презентация PowerPoint</vt:lpstr>
      <vt:lpstr>Презентация PowerPoint</vt:lpstr>
      <vt:lpstr>Ігрова вправа «Шлагбаум»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Знайдіть слово за вказівками та поясніть його значення  </vt:lpstr>
      <vt:lpstr>Знайдіть слово за вказівками та поясніть його значення  </vt:lpstr>
      <vt:lpstr>Подивіться на послідовність. Визначте, що це таке?  </vt:lpstr>
      <vt:lpstr>Дівчинці купили робота. Вона подала йому банан і наказала: «Візьми! Почисти! Принеси!». Чому робот не зрозумів дівчинку?</vt:lpstr>
      <vt:lpstr>“В гостях у казки”</vt:lpstr>
      <vt:lpstr>Складіть алгоритм та запишіть його словами </vt:lpstr>
      <vt:lpstr>Складіть алгоритм та запишіть його словами </vt:lpstr>
      <vt:lpstr>Допишіть алгоритм виходу з лабіринту </vt:lpstr>
      <vt:lpstr>Презентация PowerPoint</vt:lpstr>
      <vt:lpstr>Казковий Лабіринт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Добрий день!</dc:title>
  <dc:creator>Новосельцевы</dc:creator>
  <cp:lastModifiedBy>Пользователь</cp:lastModifiedBy>
  <cp:revision>61</cp:revision>
  <dcterms:created xsi:type="dcterms:W3CDTF">2017-01-15T11:51:53Z</dcterms:created>
  <dcterms:modified xsi:type="dcterms:W3CDTF">2017-01-25T06:04:55Z</dcterms:modified>
</cp:coreProperties>
</file>