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56" r:id="rId2"/>
    <p:sldId id="258" r:id="rId3"/>
    <p:sldId id="265" r:id="rId4"/>
    <p:sldId id="259" r:id="rId5"/>
    <p:sldId id="261" r:id="rId6"/>
    <p:sldId id="269" r:id="rId7"/>
    <p:sldId id="266" r:id="rId8"/>
    <p:sldId id="271" r:id="rId9"/>
    <p:sldId id="27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>
        <p:scale>
          <a:sx n="75" d="100"/>
          <a:sy n="75" d="100"/>
        </p:scale>
        <p:origin x="-123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C2E895-E833-4FDB-AFD2-86F22320F24F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75B1F0-BB33-4FCD-89CD-165B811131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25126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5B1F0-BB33-4FCD-89CD-165B8111310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D8BB-0DA8-49B8-A595-0F0439DA889E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D3558-00D6-4113-9305-CD7F9071DA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5356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D8BB-0DA8-49B8-A595-0F0439DA889E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D3558-00D6-4113-9305-CD7F9071DA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9025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D8BB-0DA8-49B8-A595-0F0439DA889E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D3558-00D6-4113-9305-CD7F9071DA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5578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D8BB-0DA8-49B8-A595-0F0439DA889E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D3558-00D6-4113-9305-CD7F9071DA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9108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D8BB-0DA8-49B8-A595-0F0439DA889E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D3558-00D6-4113-9305-CD7F9071DA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792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D8BB-0DA8-49B8-A595-0F0439DA889E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D3558-00D6-4113-9305-CD7F9071DA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5040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D8BB-0DA8-49B8-A595-0F0439DA889E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D3558-00D6-4113-9305-CD7F9071DA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2846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D8BB-0DA8-49B8-A595-0F0439DA889E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D3558-00D6-4113-9305-CD7F9071DA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410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D8BB-0DA8-49B8-A595-0F0439DA889E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D3558-00D6-4113-9305-CD7F9071DA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5907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D8BB-0DA8-49B8-A595-0F0439DA889E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D3558-00D6-4113-9305-CD7F9071DA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5187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D8BB-0DA8-49B8-A595-0F0439DA889E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D3558-00D6-4113-9305-CD7F9071DA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40055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7D8BB-0DA8-49B8-A595-0F0439DA889E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D3558-00D6-4113-9305-CD7F9071DA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43382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AF%D0%B4%D0%B5%D1%80%D0%BD%D0%B8%D0%B9_%D1%81%D0%B8%D0%BD%D1%82%D0%B5%D0%B7" TargetMode="External"/><Relationship Id="rId2" Type="http://schemas.openxmlformats.org/officeDocument/2006/relationships/hyperlink" Target="https://uk.wikipedia.org/wiki/%D0%9F%D0%BE%D0%B4%D1%96%D0%BB_%D1%8F%D0%B4%D1%80%D0%B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k.wikipedia.org/wiki/%D0%86%D0%BE%D0%BD%D1%96%D0%B7%D0%B0%D1%86%D1%96%D0%B9%D0%BD%D0%B0_%D1%80%D0%B0%D0%B4%D1%96%D0%B0%D1%86%D1%96%D1%8F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Проект на тему </a:t>
            </a:r>
            <a:r>
              <a:rPr lang="en-US" dirty="0" smtClean="0">
                <a:solidFill>
                  <a:srgbClr val="FFFF00"/>
                </a:solidFill>
              </a:rPr>
              <a:t>: “</a:t>
            </a:r>
            <a:r>
              <a:rPr lang="uk-UA" dirty="0" smtClean="0">
                <a:solidFill>
                  <a:srgbClr val="FFFF00"/>
                </a:solidFill>
              </a:rPr>
              <a:t>Енергія зв’язку атомних ядер</a:t>
            </a:r>
            <a:r>
              <a:rPr lang="en-US" dirty="0" smtClean="0">
                <a:solidFill>
                  <a:srgbClr val="FFFF00"/>
                </a:solidFill>
              </a:rPr>
              <a:t> “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Підготували учні 11 класу 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endParaRPr lang="uk-UA" dirty="0" smtClean="0">
              <a:solidFill>
                <a:srgbClr val="FF0000"/>
              </a:solidFill>
            </a:endParaRPr>
          </a:p>
          <a:p>
            <a:r>
              <a:rPr lang="uk-UA" dirty="0" smtClean="0">
                <a:solidFill>
                  <a:srgbClr val="FF0000"/>
                </a:solidFill>
              </a:rPr>
              <a:t>Козеваліна Каріна</a:t>
            </a:r>
          </a:p>
          <a:p>
            <a:r>
              <a:rPr lang="uk-UA" dirty="0" smtClean="0">
                <a:solidFill>
                  <a:srgbClr val="FF0000"/>
                </a:solidFill>
              </a:rPr>
              <a:t>Хитрик Світлана</a:t>
            </a:r>
          </a:p>
          <a:p>
            <a:r>
              <a:rPr lang="uk-UA" dirty="0" smtClean="0">
                <a:solidFill>
                  <a:srgbClr val="FF0000"/>
                </a:solidFill>
              </a:rPr>
              <a:t>Завгородній </a:t>
            </a:r>
            <a:r>
              <a:rPr lang="uk-UA" dirty="0" smtClean="0">
                <a:solidFill>
                  <a:srgbClr val="FF0000"/>
                </a:solidFill>
              </a:rPr>
              <a:t>Артем</a:t>
            </a:r>
          </a:p>
          <a:p>
            <a:r>
              <a:rPr lang="uk-UA" dirty="0" smtClean="0">
                <a:solidFill>
                  <a:srgbClr val="FF0000"/>
                </a:solidFill>
              </a:rPr>
              <a:t>В</a:t>
            </a:r>
            <a:r>
              <a:rPr lang="uk-UA" smtClean="0">
                <a:solidFill>
                  <a:srgbClr val="FF0000"/>
                </a:solidFill>
              </a:rPr>
              <a:t>читель</a:t>
            </a:r>
            <a:r>
              <a:rPr lang="uk-UA" dirty="0" smtClean="0">
                <a:solidFill>
                  <a:srgbClr val="FF0000"/>
                </a:solidFill>
              </a:rPr>
              <a:t>: Романенко О.А.</a:t>
            </a:r>
            <a:endParaRPr lang="uk-UA" dirty="0" smtClean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E252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3568" y="0"/>
            <a:ext cx="2949178" cy="1600200"/>
          </a:xfrm>
        </p:spPr>
        <p:txBody>
          <a:bodyPr>
            <a:normAutofit/>
          </a:bodyPr>
          <a:lstStyle/>
          <a:p>
            <a:r>
              <a:rPr lang="uk-UA" sz="4800" b="1" dirty="0" smtClean="0">
                <a:solidFill>
                  <a:srgbClr val="FF0000"/>
                </a:solidFill>
              </a:rPr>
              <a:t>Мета</a:t>
            </a:r>
            <a:r>
              <a:rPr lang="en-US" sz="4800" b="1" dirty="0" smtClean="0">
                <a:solidFill>
                  <a:srgbClr val="FF0000"/>
                </a:solidFill>
              </a:rPr>
              <a:t> :</a:t>
            </a:r>
            <a:r>
              <a:rPr lang="uk-UA" sz="4800" b="1" dirty="0" smtClean="0">
                <a:solidFill>
                  <a:srgbClr val="FF0000"/>
                </a:solidFill>
              </a:rPr>
              <a:t> 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683568" y="1673424"/>
            <a:ext cx="4104456" cy="5184576"/>
          </a:xfrm>
        </p:spPr>
        <p:txBody>
          <a:bodyPr>
            <a:noAutofit/>
          </a:bodyPr>
          <a:lstStyle/>
          <a:p>
            <a:r>
              <a:rPr lang="uk-UA" sz="3600" i="1" dirty="0" smtClean="0"/>
              <a:t>дослідити енергію зв'язку </a:t>
            </a:r>
            <a:r>
              <a:rPr lang="en-US" sz="3600" i="1" dirty="0" smtClean="0"/>
              <a:t>   </a:t>
            </a:r>
            <a:r>
              <a:rPr lang="uk-UA" sz="3600" i="1" dirty="0" smtClean="0"/>
              <a:t>атомних ядер,</a:t>
            </a:r>
          </a:p>
          <a:p>
            <a:r>
              <a:rPr lang="uk-UA" sz="3600" i="1" dirty="0" smtClean="0"/>
              <a:t>міцність атомних ядер.</a:t>
            </a:r>
            <a:endParaRPr lang="ru-RU" sz="3600" i="1" dirty="0"/>
          </a:p>
        </p:txBody>
      </p:sp>
      <p:pic>
        <p:nvPicPr>
          <p:cNvPr id="7" name="Содержимое 6" descr="Без названия (15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148064" y="1844824"/>
            <a:ext cx="2969592" cy="3011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 </a:t>
            </a: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ru-RU" b="1" dirty="0" smtClean="0">
                <a:solidFill>
                  <a:srgbClr val="FF0000"/>
                </a:solidFill>
              </a:rPr>
              <a:t>З </a:t>
            </a:r>
            <a:r>
              <a:rPr lang="ru-RU" b="1" dirty="0">
                <a:solidFill>
                  <a:srgbClr val="FF0000"/>
                </a:solidFill>
              </a:rPr>
              <a:t>яких частинок складається </a:t>
            </a:r>
            <a:r>
              <a:rPr lang="en-US" b="1" dirty="0" smtClean="0">
                <a:solidFill>
                  <a:srgbClr val="FF0000"/>
                </a:solidFill>
              </a:rPr>
              <a:t>                 </a:t>
            </a:r>
            <a:r>
              <a:rPr lang="ru-RU" b="1" dirty="0" smtClean="0">
                <a:solidFill>
                  <a:srgbClr val="FF0000"/>
                </a:solidFill>
              </a:rPr>
              <a:t>ядро </a:t>
            </a:r>
            <a:r>
              <a:rPr lang="ru-RU" b="1" dirty="0">
                <a:solidFill>
                  <a:srgbClr val="FF0000"/>
                </a:solidFill>
              </a:rPr>
              <a:t>атома ?</a:t>
            </a:r>
          </a:p>
        </p:txBody>
      </p:sp>
      <p:pic>
        <p:nvPicPr>
          <p:cNvPr id="4" name="Содержимое 3" descr="Без названия (1)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55576" y="1916832"/>
            <a:ext cx="7471972" cy="3831170"/>
          </a:xfr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50100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/>
              <a:t>Енергія зв язку атомного ядра </a:t>
            </a:r>
            <a:r>
              <a:rPr lang="ru-RU" b="1" dirty="0"/>
              <a:t>– енергія, яка необхідна для повного розщеплення ядра на окремі </a:t>
            </a:r>
            <a:r>
              <a:rPr lang="ru-RU" b="1" dirty="0" smtClean="0"/>
              <a:t>нуклони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/>
              <a:t>Е = m · </a:t>
            </a:r>
            <a:r>
              <a:rPr lang="ru-RU" dirty="0" smtClean="0"/>
              <a:t>c²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/>
              <a:t>Е зв = Δ M · c²</a:t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 </a:t>
            </a:r>
            <a:r>
              <a:rPr lang="el-GR" b="1" dirty="0"/>
              <a:t>Δ </a:t>
            </a:r>
            <a:r>
              <a:rPr lang="en-US" b="1" dirty="0"/>
              <a:t>M </a:t>
            </a:r>
            <a:r>
              <a:rPr lang="en-US" dirty="0"/>
              <a:t>- </a:t>
            </a:r>
            <a:r>
              <a:rPr lang="ru-RU" dirty="0"/>
              <a:t>дефект мас </a:t>
            </a:r>
            <a:r>
              <a:rPr lang="ru-RU" dirty="0" smtClean="0"/>
              <a:t>- </a:t>
            </a:r>
            <a:r>
              <a:rPr lang="ru-RU" dirty="0"/>
              <a:t>різниця мас спокою нуклонів, з яких складається ядро атома, і маси цілого </a:t>
            </a:r>
            <a:r>
              <a:rPr lang="ru-RU" dirty="0" smtClean="0"/>
              <a:t>ядра</a:t>
            </a:r>
          </a:p>
          <a:p>
            <a:r>
              <a:rPr lang="ru-RU" b="1" dirty="0" smtClean="0"/>
              <a:t> </a:t>
            </a:r>
            <a:r>
              <a:rPr lang="en-US" b="1" dirty="0"/>
              <a:t>M </a:t>
            </a:r>
            <a:r>
              <a:rPr lang="ru-RU" b="1" dirty="0"/>
              <a:t>я &lt; </a:t>
            </a:r>
            <a:r>
              <a:rPr lang="en-US" b="1" dirty="0"/>
              <a:t>Z· m p + N· m </a:t>
            </a:r>
            <a:r>
              <a:rPr lang="en-US" b="1" dirty="0" smtClean="0"/>
              <a:t>n</a:t>
            </a:r>
            <a:endParaRPr lang="uk-UA" b="1" dirty="0" smtClean="0"/>
          </a:p>
          <a:p>
            <a:r>
              <a:rPr lang="en-US" dirty="0" smtClean="0"/>
              <a:t> </a:t>
            </a:r>
            <a:r>
              <a:rPr lang="el-GR" b="1" dirty="0"/>
              <a:t>Δ </a:t>
            </a:r>
            <a:r>
              <a:rPr lang="en-US" b="1" dirty="0"/>
              <a:t>M = Z· m p + N· m n - M </a:t>
            </a:r>
            <a:r>
              <a:rPr lang="ru-RU" b="1" dirty="0" smtClean="0"/>
              <a:t>я</a:t>
            </a:r>
          </a:p>
          <a:p>
            <a:r>
              <a:rPr lang="ru-RU" dirty="0" smtClean="0"/>
              <a:t> </a:t>
            </a:r>
            <a:r>
              <a:rPr lang="ru-RU" dirty="0"/>
              <a:t>На 1 а. о. м. припадає енергії зв язку = 931 МеВ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0"/>
            <a:ext cx="7886700" cy="6597352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/>
              <a:t> </a:t>
            </a:r>
          </a:p>
          <a:p>
            <a:r>
              <a:rPr lang="ru-RU" sz="4100" b="1" dirty="0" err="1" smtClean="0">
                <a:solidFill>
                  <a:srgbClr val="FF0000"/>
                </a:solidFill>
              </a:rPr>
              <a:t>Питома</a:t>
            </a:r>
            <a:r>
              <a:rPr lang="ru-RU" sz="4100" b="1" dirty="0" smtClean="0">
                <a:solidFill>
                  <a:srgbClr val="FF0000"/>
                </a:solidFill>
              </a:rPr>
              <a:t> енергія зв'язку </a:t>
            </a:r>
            <a:r>
              <a:rPr lang="ru-RU" sz="3600" dirty="0" smtClean="0"/>
              <a:t>-</a:t>
            </a:r>
            <a:r>
              <a:rPr lang="ru-RU" sz="4100" dirty="0" smtClean="0"/>
              <a:t> </a:t>
            </a:r>
            <a:r>
              <a:rPr lang="ru-RU" sz="4100" i="1" dirty="0" smtClean="0">
                <a:solidFill>
                  <a:srgbClr val="FF0000"/>
                </a:solidFill>
              </a:rPr>
              <a:t>енергія зв'язку, що припадає на один нуклон   ядра</a:t>
            </a:r>
          </a:p>
          <a:p>
            <a:r>
              <a:rPr lang="ru-RU" sz="3200" dirty="0" smtClean="0"/>
              <a:t> Е п. = Е зв/ А</a:t>
            </a:r>
            <a:endParaRPr lang="ru-RU" sz="3400" dirty="0" smtClean="0"/>
          </a:p>
          <a:p>
            <a:r>
              <a:rPr lang="ru-RU" sz="3400" dirty="0" smtClean="0"/>
              <a:t> Максимальною Еп володіють ядра, у яких число протонів і нейтронів парне, мінімальною - ядра, у яких число протонів і нейтронів непарне .Найбільш оптимальні способи вивільнення внутрішньої енергії ядер: - розподіл важких ядер; - синтез легких ядер.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886700" cy="1325563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Класифікація ядерних реакцій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 </a:t>
            </a:r>
            <a:r>
              <a:rPr lang="ru-RU" dirty="0" smtClean="0"/>
              <a:t> </a:t>
            </a:r>
            <a:r>
              <a:rPr lang="ru-RU" dirty="0"/>
              <a:t>1. За енергією частинок, які їх викликають </a:t>
            </a:r>
            <a:r>
              <a:rPr lang="ru-RU" b="1" dirty="0"/>
              <a:t>: малі </a:t>
            </a:r>
            <a:r>
              <a:rPr lang="ru-RU" dirty="0"/>
              <a:t>енергії 100 </a:t>
            </a:r>
            <a:r>
              <a:rPr lang="ru-RU" dirty="0" smtClean="0"/>
              <a:t>МеВ </a:t>
            </a:r>
            <a:r>
              <a:rPr lang="ru-RU" b="1" dirty="0"/>
              <a:t>; середні </a:t>
            </a:r>
            <a:r>
              <a:rPr lang="ru-RU" dirty="0"/>
              <a:t>1 МеВ </a:t>
            </a:r>
            <a:r>
              <a:rPr lang="ru-RU" b="1" dirty="0"/>
              <a:t>; високі </a:t>
            </a:r>
            <a:r>
              <a:rPr lang="ru-RU" dirty="0"/>
              <a:t>50 МеВ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2. За видом ядер, які беруть участь в реакції : </a:t>
            </a:r>
            <a:r>
              <a:rPr lang="ru-RU" b="1" i="1" dirty="0"/>
              <a:t>реакції на легких ядрах ( А &lt;50), середніх (50&lt; А &lt;100) і важких ядрах ( А &gt;100); </a:t>
            </a:r>
            <a:endParaRPr lang="ru-RU" b="1" i="1" dirty="0" smtClean="0"/>
          </a:p>
          <a:p>
            <a:r>
              <a:rPr lang="ru-RU" dirty="0" smtClean="0"/>
              <a:t>3</a:t>
            </a:r>
            <a:r>
              <a:rPr lang="ru-RU" dirty="0"/>
              <a:t>. За природою бомбардуючих частинок </a:t>
            </a:r>
            <a:r>
              <a:rPr lang="ru-RU" b="1" i="1" dirty="0"/>
              <a:t>: реакції на нейтронах, квантах, заряджених частинках 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4. За характером ядерних перетворень : </a:t>
            </a:r>
            <a:r>
              <a:rPr lang="ru-RU" b="1" i="1" dirty="0"/>
              <a:t>захоплення частинок з перетворенням в більш масивне ядро, розщеплення ядра на частини при бомбардуванні, перехід ядра із збудженого стану в нормальний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886700" cy="1325563"/>
          </a:xfrm>
        </p:spPr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Застосування ядерної енергії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714348" y="1643050"/>
            <a:ext cx="7886700" cy="4771727"/>
          </a:xfrm>
        </p:spPr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Ядерні технології включають у собі декілька різнорідних напрямів: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технології, що ґрунтуються на здатності ядер деяких хімічних елементів до </a:t>
            </a:r>
            <a:r>
              <a:rPr lang="ru-RU" b="1" dirty="0">
                <a:latin typeface="Times New Roman" pitchFamily="18" charset="0"/>
                <a:cs typeface="Times New Roman" pitchFamily="18" charset="0"/>
                <a:hlinkClick r:id="rId2" tooltip="Поділ ядра"/>
              </a:rPr>
              <a:t>поділу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 або </a:t>
            </a:r>
            <a:r>
              <a:rPr lang="ru-RU" b="1" dirty="0">
                <a:latin typeface="Times New Roman" pitchFamily="18" charset="0"/>
                <a:cs typeface="Times New Roman" pitchFamily="18" charset="0"/>
                <a:hlinkClick r:id="rId3" tooltip="Ядерний синтез"/>
              </a:rPr>
              <a:t>сполучення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 з виділенням енергії;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технології, основою яких є отримання та використання </a:t>
            </a:r>
            <a:r>
              <a:rPr lang="ru-RU" b="1" dirty="0">
                <a:latin typeface="Times New Roman" pitchFamily="18" charset="0"/>
                <a:cs typeface="Times New Roman" pitchFamily="18" charset="0"/>
                <a:hlinkClick r:id="rId4" tooltip="Іонізаційна радіація"/>
              </a:rPr>
              <a:t>іонізаційного випромінювання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специфічні для галузі технології отримання речовин з потрібними властивостями також часто відносять до ядерних.</a:t>
            </a: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8F826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F826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4764187"/>
          </a:xfrm>
        </p:spPr>
        <p:txBody>
          <a:bodyPr>
            <a:normAutofit/>
          </a:bodyPr>
          <a:lstStyle/>
          <a:p>
            <a:r>
              <a:rPr lang="uk-UA" sz="3200" b="1" dirty="0" smtClean="0"/>
              <a:t>Висновок. Отже, дослідивши енергію                                                             зв’язку атомних ядер, ми з'язували , що вона відіграє важливу роль в житті людства</a:t>
            </a:r>
            <a:endParaRPr lang="ru-RU" sz="3200" b="1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powerpointbase.com-879</Template>
  <TotalTime>178</TotalTime>
  <Words>170</Words>
  <Application>Microsoft Office PowerPoint</Application>
  <PresentationFormat>Экран (4:3)</PresentationFormat>
  <Paragraphs>33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Проект на тему : “Енергія зв’язку атомних ядер “</vt:lpstr>
      <vt:lpstr>Мета : </vt:lpstr>
      <vt:lpstr>     З яких частинок складається                  ядро атома ?</vt:lpstr>
      <vt:lpstr>Енергія зв язку атомного ядра – енергія, яка необхідна для повного розщеплення ядра на окремі нуклони  Е = m · c²  Е зв = Δ M · c²   </vt:lpstr>
      <vt:lpstr>Слайд 5</vt:lpstr>
      <vt:lpstr>Слайд 6</vt:lpstr>
      <vt:lpstr>Класифікація ядерних реакцій</vt:lpstr>
      <vt:lpstr>Застосування ядерної енергії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на тему : “Енергія зв’язку атомних ядер “</dc:title>
  <dc:creator>Пользователь Windows</dc:creator>
  <cp:lastModifiedBy>user</cp:lastModifiedBy>
  <cp:revision>22</cp:revision>
  <dcterms:created xsi:type="dcterms:W3CDTF">2020-02-10T11:59:50Z</dcterms:created>
  <dcterms:modified xsi:type="dcterms:W3CDTF">2020-05-21T06:32:33Z</dcterms:modified>
</cp:coreProperties>
</file>