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sldIdLst>
    <p:sldId id="256" r:id="rId2"/>
    <p:sldId id="257" r:id="rId3"/>
    <p:sldId id="258" r:id="rId4"/>
    <p:sldId id="260" r:id="rId5"/>
    <p:sldId id="261" r:id="rId6"/>
    <p:sldId id="262" r:id="rId7"/>
    <p:sldId id="263" r:id="rId8"/>
    <p:sldId id="264" r:id="rId9"/>
    <p:sldId id="265"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80"/>
    <a:srgbClr val="0000CC"/>
    <a:srgbClr val="008000"/>
    <a:srgbClr val="0066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00E60A-5A36-418D-82AA-4C7D7380995F}" type="datetimeFigureOut">
              <a:rPr lang="ru-RU" smtClean="0"/>
              <a:pPr/>
              <a:t>21.05.2020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78B469-3272-4603-99C6-8B828C96D32A}" type="slidenum">
              <a:rPr lang="ru-RU" smtClean="0"/>
              <a:pPr/>
              <a:t>‹#›</a:t>
            </a:fld>
            <a:endParaRPr lang="ru-RU"/>
          </a:p>
        </p:txBody>
      </p:sp>
    </p:spTree>
    <p:extLst>
      <p:ext uri="{BB962C8B-B14F-4D97-AF65-F5344CB8AC3E}">
        <p14:creationId xmlns:p14="http://schemas.microsoft.com/office/powerpoint/2010/main" xmlns="" val="4024815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uk-UA" dirty="0" smtClean="0"/>
              <a:t>і</a:t>
            </a:r>
            <a:endParaRPr lang="ru-RU" dirty="0"/>
          </a:p>
        </p:txBody>
      </p:sp>
      <p:sp>
        <p:nvSpPr>
          <p:cNvPr id="4" name="Номер слайда 3"/>
          <p:cNvSpPr>
            <a:spLocks noGrp="1"/>
          </p:cNvSpPr>
          <p:nvPr>
            <p:ph type="sldNum" sz="quarter" idx="10"/>
          </p:nvPr>
        </p:nvSpPr>
        <p:spPr/>
        <p:txBody>
          <a:bodyPr/>
          <a:lstStyle/>
          <a:p>
            <a:fld id="{7578B469-3272-4603-99C6-8B828C96D32A}" type="slidenum">
              <a:rPr lang="ru-RU" smtClean="0"/>
              <a:pPr/>
              <a:t>1</a:t>
            </a:fld>
            <a:endParaRPr lang="ru-RU"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9C84149-A57A-4C2D-9935-88714CBC9FA5}" type="datetimeFigureOut">
              <a:rPr lang="ru-RU" smtClean="0"/>
              <a:pPr/>
              <a:t>21.05.2020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B2B4A8-6857-4771-9AB2-C42E338E927F}"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9C84149-A57A-4C2D-9935-88714CBC9FA5}" type="datetimeFigureOut">
              <a:rPr lang="ru-RU" smtClean="0"/>
              <a:pPr/>
              <a:t>21.05.2020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B2B4A8-6857-4771-9AB2-C42E338E927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F9C84149-A57A-4C2D-9935-88714CBC9FA5}" type="datetimeFigureOut">
              <a:rPr lang="ru-RU" smtClean="0"/>
              <a:pPr/>
              <a:t>21.05.2020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B2B4A8-6857-4771-9AB2-C42E338E927F}" type="slidenum">
              <a:rPr lang="ru-RU" smtClean="0"/>
              <a:pPr/>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9C84149-A57A-4C2D-9935-88714CBC9FA5}" type="datetimeFigureOut">
              <a:rPr lang="ru-RU" smtClean="0"/>
              <a:pPr/>
              <a:t>21.05.2020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B2B4A8-6857-4771-9AB2-C42E338E927F}" type="slidenum">
              <a:rPr lang="ru-RU" smtClean="0"/>
              <a:pPr/>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9C84149-A57A-4C2D-9935-88714CBC9FA5}" type="datetimeFigureOut">
              <a:rPr lang="ru-RU" smtClean="0"/>
              <a:pPr/>
              <a:t>21.05.2020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B2B4A8-6857-4771-9AB2-C42E338E927F}"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F9C84149-A57A-4C2D-9935-88714CBC9FA5}" type="datetimeFigureOut">
              <a:rPr lang="ru-RU" smtClean="0"/>
              <a:pPr/>
              <a:t>21.05.2020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FB2B4A8-6857-4771-9AB2-C42E338E927F}" type="slidenum">
              <a:rPr lang="ru-RU" smtClean="0"/>
              <a:pPr/>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9C84149-A57A-4C2D-9935-88714CBC9FA5}" type="datetimeFigureOut">
              <a:rPr lang="ru-RU" smtClean="0"/>
              <a:pPr/>
              <a:t>21.05.2020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FB2B4A8-6857-4771-9AB2-C42E338E927F}"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F9C84149-A57A-4C2D-9935-88714CBC9FA5}" type="datetimeFigureOut">
              <a:rPr lang="ru-RU" smtClean="0"/>
              <a:pPr/>
              <a:t>21.05.2020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FB2B4A8-6857-4771-9AB2-C42E338E927F}"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F9C84149-A57A-4C2D-9935-88714CBC9FA5}" type="datetimeFigureOut">
              <a:rPr lang="ru-RU" smtClean="0"/>
              <a:pPr/>
              <a:t>21.05.2020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FB2B4A8-6857-4771-9AB2-C42E338E927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9C84149-A57A-4C2D-9935-88714CBC9FA5}" type="datetimeFigureOut">
              <a:rPr lang="ru-RU" smtClean="0"/>
              <a:pPr/>
              <a:t>21.05.2020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FB2B4A8-6857-4771-9AB2-C42E338E927F}" type="slidenum">
              <a:rPr lang="ru-RU" smtClean="0"/>
              <a:pPr/>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9C84149-A57A-4C2D-9935-88714CBC9FA5}" type="datetimeFigureOut">
              <a:rPr lang="ru-RU" smtClean="0"/>
              <a:pPr/>
              <a:t>21.05.2020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FB2B4A8-6857-4771-9AB2-C42E338E927F}" type="slidenum">
              <a:rPr lang="ru-RU" smtClean="0"/>
              <a:pPr/>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9C84149-A57A-4C2D-9935-88714CBC9FA5}" type="datetimeFigureOut">
              <a:rPr lang="ru-RU" smtClean="0"/>
              <a:pPr/>
              <a:t>21.05.2020</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5FB2B4A8-6857-4771-9AB2-C42E338E927F}" type="slidenum">
              <a:rPr lang="ru-RU" smtClean="0"/>
              <a:pPr/>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15616" y="404664"/>
            <a:ext cx="7319367" cy="3816424"/>
          </a:xfrm>
        </p:spPr>
        <p:txBody>
          <a:bodyPr>
            <a:normAutofit/>
          </a:bodyPr>
          <a:lstStyle/>
          <a:p>
            <a:r>
              <a:rPr lang="ru-RU" b="1" dirty="0" smtClean="0"/>
              <a:t>КЗ «Яблунівський ліцей»</a:t>
            </a:r>
            <a:br>
              <a:rPr lang="ru-RU" b="1" dirty="0" smtClean="0"/>
            </a:br>
            <a:r>
              <a:rPr lang="ru-RU" b="1" dirty="0" smtClean="0"/>
              <a:t/>
            </a:r>
            <a:br>
              <a:rPr lang="ru-RU" b="1" dirty="0" smtClean="0"/>
            </a:br>
            <a:r>
              <a:rPr lang="ru-RU" b="1" dirty="0" smtClean="0"/>
              <a:t>Проект </a:t>
            </a:r>
            <a:r>
              <a:rPr lang="ru-RU" b="1" dirty="0" smtClean="0"/>
              <a:t>тема: </a:t>
            </a:r>
            <a:br>
              <a:rPr lang="ru-RU" b="1" dirty="0" smtClean="0"/>
            </a:br>
            <a:r>
              <a:rPr lang="ru-RU" b="1" dirty="0" smtClean="0"/>
              <a:t>«Радіаційний</a:t>
            </a:r>
            <a:r>
              <a:rPr lang="uk-UA" b="1" dirty="0">
                <a:solidFill>
                  <a:schemeClr val="accent2"/>
                </a:solidFill>
              </a:rPr>
              <a:t> </a:t>
            </a:r>
            <a:r>
              <a:rPr lang="ru-RU" b="1" dirty="0" smtClean="0"/>
              <a:t>фон, який виділяється атомами»</a:t>
            </a:r>
            <a:endParaRPr lang="ru-RU" b="1" dirty="0"/>
          </a:p>
        </p:txBody>
      </p:sp>
      <p:sp>
        <p:nvSpPr>
          <p:cNvPr id="3" name="Подзаголовок 2"/>
          <p:cNvSpPr>
            <a:spLocks noGrp="1"/>
          </p:cNvSpPr>
          <p:nvPr>
            <p:ph type="subTitle" idx="1"/>
          </p:nvPr>
        </p:nvSpPr>
        <p:spPr>
          <a:xfrm>
            <a:off x="4932040" y="4941168"/>
            <a:ext cx="3560440" cy="1270992"/>
          </a:xfrm>
        </p:spPr>
        <p:txBody>
          <a:bodyPr>
            <a:normAutofit/>
          </a:bodyPr>
          <a:lstStyle/>
          <a:p>
            <a:r>
              <a:rPr lang="uk-UA" b="1" dirty="0" smtClean="0">
                <a:solidFill>
                  <a:schemeClr val="tx1"/>
                </a:solidFill>
              </a:rPr>
              <a:t>Підготувала </a:t>
            </a:r>
          </a:p>
          <a:p>
            <a:r>
              <a:rPr lang="uk-UA" b="1" dirty="0" smtClean="0">
                <a:solidFill>
                  <a:schemeClr val="tx1"/>
                </a:solidFill>
              </a:rPr>
              <a:t>Вчитель фізики </a:t>
            </a:r>
          </a:p>
          <a:p>
            <a:r>
              <a:rPr lang="uk-UA" b="1" dirty="0" smtClean="0">
                <a:solidFill>
                  <a:schemeClr val="tx1"/>
                </a:solidFill>
              </a:rPr>
              <a:t>Романенко О.А.</a:t>
            </a:r>
            <a:endParaRPr lang="uk-UA" b="1" dirty="0" smtClean="0">
              <a:solidFill>
                <a:schemeClr val="tx1"/>
              </a:solidFill>
            </a:endParaRPr>
          </a:p>
          <a:p>
            <a:endParaRPr lang="ru-RU" b="1" dirty="0">
              <a:solidFill>
                <a:schemeClr val="tx1"/>
              </a:solidFill>
            </a:endParaRP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714488"/>
            <a:ext cx="8229600" cy="2928958"/>
          </a:xfrm>
        </p:spPr>
        <p:txBody>
          <a:bodyPr/>
          <a:lstStyle/>
          <a:p>
            <a:r>
              <a:rPr lang="uk-UA" b="1" dirty="0" smtClean="0">
                <a:solidFill>
                  <a:schemeClr val="tx1"/>
                </a:solidFill>
              </a:rPr>
              <a:t>Мета: Дослідити радіаційний фон,  вплив радіації  на організм людини  і на  навколешне середовище</a:t>
            </a:r>
            <a:endParaRPr lang="ru-RU" b="1" dirty="0">
              <a:solidFill>
                <a:schemeClr val="tx1"/>
              </a:solidFill>
            </a:endParaRPr>
          </a:p>
        </p:txBody>
      </p:sp>
    </p:spTree>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908720"/>
            <a:ext cx="8229600" cy="1440160"/>
          </a:xfrm>
        </p:spPr>
        <p:txBody>
          <a:bodyPr>
            <a:normAutofit fontScale="90000"/>
          </a:bodyPr>
          <a:lstStyle/>
          <a:p>
            <a:pPr algn="l"/>
            <a:r>
              <a:rPr lang="uk-UA" sz="1800" i="1" dirty="0" smtClean="0">
                <a:solidFill>
                  <a:srgbClr val="002060"/>
                </a:solidFill>
                <a:latin typeface="Times New Roman" pitchFamily="18" charset="0"/>
                <a:cs typeface="Times New Roman" pitchFamily="18" charset="0"/>
              </a:rPr>
              <a:t>Вся наша планета,  в тому числі вся жива природа, яка її заселяє постійно піддаються впливу так званого природного техногенного радіаційного фону, що обумовлено явищем радіоактивності. Встановлено що радіаційний фон Землі формується під впливом трьох основних компонентів: космічного випромінювання; випромінювання розсіяних на земній корі, повітрі та інших об'єктах нашого середовища; природних радіонуклідів випромінювання штучних радіонуклідів. </a:t>
            </a:r>
            <a:endParaRPr lang="ru-RU" sz="1800" i="1" dirty="0">
              <a:solidFill>
                <a:srgbClr val="002060"/>
              </a:solidFill>
              <a:latin typeface="Times New Roman" pitchFamily="18" charset="0"/>
              <a:cs typeface="Times New Roman" pitchFamily="18" charset="0"/>
            </a:endParaRPr>
          </a:p>
        </p:txBody>
      </p:sp>
      <p:pic>
        <p:nvPicPr>
          <p:cNvPr id="3" name="Picture 11" descr="slide-21-638"/>
          <p:cNvPicPr>
            <a:picLocks noChangeAspect="1" noChangeArrowheads="1"/>
          </p:cNvPicPr>
          <p:nvPr/>
        </p:nvPicPr>
        <p:blipFill>
          <a:blip r:embed="rId2" cstate="print">
            <a:extLst>
              <a:ext uri="{28A0092B-C50C-407E-A947-70E740481C1C}">
                <a14:useLocalDpi xmlns:a14="http://schemas.microsoft.com/office/drawing/2010/main" xmlns="" val="0"/>
              </a:ext>
            </a:extLst>
          </a:blip>
          <a:srcRect l="5923" t="52271" r="5923" b="10052"/>
          <a:stretch>
            <a:fillRect/>
          </a:stretch>
        </p:blipFill>
        <p:spPr bwMode="auto">
          <a:xfrm>
            <a:off x="395536" y="2420888"/>
            <a:ext cx="8136904" cy="42608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Прямоугольник 5"/>
          <p:cNvSpPr/>
          <p:nvPr/>
        </p:nvSpPr>
        <p:spPr>
          <a:xfrm>
            <a:off x="1835696" y="332656"/>
            <a:ext cx="5544616" cy="369332"/>
          </a:xfrm>
          <a:prstGeom prst="rect">
            <a:avLst/>
          </a:prstGeom>
        </p:spPr>
        <p:txBody>
          <a:bodyPr wrap="square">
            <a:spAutoFit/>
          </a:bodyPr>
          <a:lstStyle/>
          <a:p>
            <a:pPr algn="ctr"/>
            <a:r>
              <a:rPr lang="uk-UA" b="1" dirty="0">
                <a:solidFill>
                  <a:srgbClr val="FF0000"/>
                </a:solidFill>
              </a:rPr>
              <a:t>Природний радіаційний фон Землі</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p:cTn id="20" dur="1000" fill="hold"/>
                                        <p:tgtEl>
                                          <p:spTgt spid="3"/>
                                        </p:tgtEl>
                                        <p:attrNameLst>
                                          <p:attrName>ppt_w</p:attrName>
                                        </p:attrNameLst>
                                      </p:cBhvr>
                                      <p:tavLst>
                                        <p:tav tm="0">
                                          <p:val>
                                            <p:fltVal val="0"/>
                                          </p:val>
                                        </p:tav>
                                        <p:tav tm="100000">
                                          <p:val>
                                            <p:strVal val="#ppt_w"/>
                                          </p:val>
                                        </p:tav>
                                      </p:tavLst>
                                    </p:anim>
                                    <p:anim calcmode="lin" valueType="num">
                                      <p:cBhvr>
                                        <p:cTn id="21" dur="1000" fill="hold"/>
                                        <p:tgtEl>
                                          <p:spTgt spid="3"/>
                                        </p:tgtEl>
                                        <p:attrNameLst>
                                          <p:attrName>ppt_h</p:attrName>
                                        </p:attrNameLst>
                                      </p:cBhvr>
                                      <p:tavLst>
                                        <p:tav tm="0">
                                          <p:val>
                                            <p:fltVal val="0"/>
                                          </p:val>
                                        </p:tav>
                                        <p:tav tm="100000">
                                          <p:val>
                                            <p:strVal val="#ppt_h"/>
                                          </p:val>
                                        </p:tav>
                                      </p:tavLst>
                                    </p:anim>
                                    <p:anim calcmode="lin" valueType="num">
                                      <p:cBhvr>
                                        <p:cTn id="22" dur="1000" fill="hold"/>
                                        <p:tgtEl>
                                          <p:spTgt spid="3"/>
                                        </p:tgtEl>
                                        <p:attrNameLst>
                                          <p:attrName>style.rotation</p:attrName>
                                        </p:attrNameLst>
                                      </p:cBhvr>
                                      <p:tavLst>
                                        <p:tav tm="0">
                                          <p:val>
                                            <p:fltVal val="90"/>
                                          </p:val>
                                        </p:tav>
                                        <p:tav tm="100000">
                                          <p:val>
                                            <p:fltVal val="0"/>
                                          </p:val>
                                        </p:tav>
                                      </p:tavLst>
                                    </p:anim>
                                    <p:animEffect transition="in" filter="fade">
                                      <p:cBhvr>
                                        <p:cTn id="23"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355976" y="1477678"/>
            <a:ext cx="4032448" cy="4641379"/>
          </a:xfrm>
        </p:spPr>
        <p:txBody>
          <a:bodyPr>
            <a:normAutofit fontScale="92500" lnSpcReduction="10000"/>
          </a:bodyPr>
          <a:lstStyle/>
          <a:p>
            <a:pPr>
              <a:buNone/>
            </a:pPr>
            <a:r>
              <a:rPr lang="uk-UA" sz="2000" b="1" dirty="0" smtClean="0">
                <a:solidFill>
                  <a:schemeClr val="tx1"/>
                </a:solidFill>
              </a:rPr>
              <a:t>Вплив іонізуючих випромінювань на організм людини був виявлений лише наприкінці 19 ст. з відкриттям французького вченого </a:t>
            </a:r>
            <a:r>
              <a:rPr lang="uk-UA" sz="2000" b="1" dirty="0" err="1" smtClean="0">
                <a:solidFill>
                  <a:schemeClr val="tx1"/>
                </a:solidFill>
              </a:rPr>
              <a:t>Анрі</a:t>
            </a:r>
            <a:r>
              <a:rPr lang="uk-UA" sz="2000" b="1" dirty="0" smtClean="0">
                <a:solidFill>
                  <a:schemeClr val="tx1"/>
                </a:solidFill>
              </a:rPr>
              <a:t> Беккереля, а потім дослідженнями П'єра і   Марії Кюрі явища радіоактивності. Поняття іонізуюче випромінювання об'єднує різноманітні види різні за своєю природою  випромінюванням. Подібність їх полягає в тому, що усі вони відрізняються високою енергією, мають властивість іонізувати і руйнувати біологічні об'єкти. речовині до дії повного зникнення.   </a:t>
            </a:r>
            <a:endParaRPr lang="ru-RU" sz="2000" b="1" dirty="0">
              <a:solidFill>
                <a:schemeClr val="tx1"/>
              </a:solidFill>
            </a:endParaRPr>
          </a:p>
        </p:txBody>
      </p:sp>
      <p:sp>
        <p:nvSpPr>
          <p:cNvPr id="2" name="Заголовок 1"/>
          <p:cNvSpPr>
            <a:spLocks noGrp="1"/>
          </p:cNvSpPr>
          <p:nvPr>
            <p:ph type="title"/>
          </p:nvPr>
        </p:nvSpPr>
        <p:spPr/>
        <p:txBody>
          <a:bodyPr>
            <a:normAutofit fontScale="90000"/>
          </a:bodyPr>
          <a:lstStyle/>
          <a:p>
            <a:r>
              <a:rPr lang="uk-UA" b="1" dirty="0" smtClean="0">
                <a:solidFill>
                  <a:srgbClr val="0000CC"/>
                </a:solidFill>
              </a:rPr>
              <a:t>Вплив радіації на організм людини</a:t>
            </a:r>
            <a:endParaRPr lang="ru-RU" b="1" dirty="0">
              <a:solidFill>
                <a:srgbClr val="0000CC"/>
              </a:solidFill>
            </a:endParaRPr>
          </a:p>
        </p:txBody>
      </p:sp>
      <p:pic>
        <p:nvPicPr>
          <p:cNvPr id="4" name="Объект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39552" y="1484783"/>
            <a:ext cx="3240360" cy="4197357"/>
          </a:xfrm>
          <a:prstGeom prst="rect">
            <a:avLst/>
          </a:prstGeom>
        </p:spPr>
      </p:pic>
      <p:sp>
        <p:nvSpPr>
          <p:cNvPr id="5" name="Прямоугольник 4"/>
          <p:cNvSpPr/>
          <p:nvPr/>
        </p:nvSpPr>
        <p:spPr>
          <a:xfrm>
            <a:off x="323528" y="5684602"/>
            <a:ext cx="4572000" cy="923330"/>
          </a:xfrm>
          <a:prstGeom prst="rect">
            <a:avLst/>
          </a:prstGeom>
        </p:spPr>
        <p:txBody>
          <a:bodyPr>
            <a:spAutoFit/>
          </a:bodyPr>
          <a:lstStyle/>
          <a:p>
            <a:r>
              <a:rPr lang="vi-VN" dirty="0"/>
              <a:t>Марі́я </a:t>
            </a:r>
            <a:r>
              <a:rPr lang="uk-UA" dirty="0"/>
              <a:t/>
            </a:r>
            <a:br>
              <a:rPr lang="uk-UA" dirty="0"/>
            </a:br>
            <a:r>
              <a:rPr lang="vi-VN" dirty="0"/>
              <a:t>Склодо́вська-Кюрі́</a:t>
            </a:r>
            <a:r>
              <a:rPr lang="ru-RU" dirty="0"/>
              <a:t>  </a:t>
            </a:r>
            <a:br>
              <a:rPr lang="ru-RU" dirty="0"/>
            </a:br>
            <a:r>
              <a:rPr lang="ru-RU" dirty="0"/>
              <a:t>7 листопада 1867 — 4 липня 1934</a:t>
            </a:r>
          </a:p>
        </p:txBody>
      </p:sp>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88060" y="1700808"/>
            <a:ext cx="5192340" cy="4425355"/>
          </a:xfrm>
        </p:spPr>
        <p:txBody>
          <a:bodyPr>
            <a:normAutofit fontScale="85000" lnSpcReduction="20000"/>
          </a:bodyPr>
          <a:lstStyle/>
          <a:p>
            <a:r>
              <a:rPr lang="uk-UA" sz="2000" b="1" dirty="0" smtClean="0">
                <a:solidFill>
                  <a:srgbClr val="0000CC"/>
                </a:solidFill>
              </a:rPr>
              <a:t>Основну частину опромінення населення земної кулі одержує від природних джерел випромінювань. Більшість з них такі, що уникнути опромінення від них неможливо. Протягом всієї історії існування Землі різні види випромінювання попадають на поверхню Землі з Космосу і надходять від радіоактивних речовин що знаходяться у земній корі. Радіаційний фон, що утворюється космічними променями дає менше половини зовнішнього опромінення яке одержує населення від природних джерел радіації. Космічні промені приходять до нас з глибин Всесвіту, але деяка певна їх частина народжується на Сонці  під час сонячних спалахів. Космічні промені можуть досягти поверхні Землі  або взаємодіяти з її атмосферою породжуючи повторне випромінювання і призводячи до утворення різноманітних радіонуклідів. </a:t>
            </a:r>
            <a:endParaRPr lang="ru-RU" sz="2000" b="1" dirty="0">
              <a:solidFill>
                <a:srgbClr val="0000CC"/>
              </a:solidFill>
            </a:endParaRPr>
          </a:p>
        </p:txBody>
      </p:sp>
      <p:sp>
        <p:nvSpPr>
          <p:cNvPr id="2" name="Заголовок 1"/>
          <p:cNvSpPr>
            <a:spLocks noGrp="1"/>
          </p:cNvSpPr>
          <p:nvPr>
            <p:ph type="title"/>
          </p:nvPr>
        </p:nvSpPr>
        <p:spPr/>
        <p:txBody>
          <a:bodyPr>
            <a:normAutofit fontScale="90000"/>
          </a:bodyPr>
          <a:lstStyle/>
          <a:p>
            <a:r>
              <a:rPr lang="uk-UA" b="1" dirty="0" smtClean="0">
                <a:solidFill>
                  <a:srgbClr val="0000CC"/>
                </a:solidFill>
              </a:rPr>
              <a:t>Природні іонізуючі випромінювання </a:t>
            </a:r>
            <a:endParaRPr lang="ru-RU" b="1" dirty="0">
              <a:solidFill>
                <a:srgbClr val="0000CC"/>
              </a:solidFill>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11560" y="1700808"/>
            <a:ext cx="2476500" cy="37444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ransition>
    <p:comb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3968" y="1844824"/>
            <a:ext cx="4383997" cy="3450696"/>
          </a:xfrm>
        </p:spPr>
        <p:txBody>
          <a:bodyPr>
            <a:normAutofit/>
          </a:bodyPr>
          <a:lstStyle/>
          <a:p>
            <a:pPr indent="450850" algn="just"/>
            <a:r>
              <a:rPr lang="uk-UA" sz="2000" b="1" dirty="0" smtClean="0">
                <a:solidFill>
                  <a:schemeClr val="bg2">
                    <a:lumMod val="25000"/>
                  </a:schemeClr>
                </a:solidFill>
              </a:rPr>
              <a:t>Під впливом іонізаційного</a:t>
            </a:r>
            <a:r>
              <a:rPr lang="uk-UA" sz="2000" b="1" dirty="0">
                <a:solidFill>
                  <a:schemeClr val="bg2">
                    <a:lumMod val="25000"/>
                  </a:schemeClr>
                </a:solidFill>
              </a:rPr>
              <a:t> Унаслідок поглинання енергії іонізуючого випромінювання електрон вилітає з атома й атом перетворюється на позитивний іон.</a:t>
            </a:r>
          </a:p>
          <a:p>
            <a:pPr indent="450850" algn="just"/>
            <a:r>
              <a:rPr lang="uk-UA" sz="2000" b="1" dirty="0">
                <a:solidFill>
                  <a:schemeClr val="bg2">
                    <a:lumMod val="25000"/>
                  </a:schemeClr>
                </a:solidFill>
              </a:rPr>
              <a:t>Потужне радіоактивне опромінення призводить до порушень функцій майже всіх </a:t>
            </a:r>
            <a:r>
              <a:rPr lang="uk-UA" sz="2000" b="1" dirty="0" smtClean="0">
                <a:solidFill>
                  <a:schemeClr val="bg2">
                    <a:lumMod val="25000"/>
                  </a:schemeClr>
                </a:solidFill>
              </a:rPr>
              <a:t>органів.</a:t>
            </a:r>
            <a:endParaRPr lang="ru-RU" sz="2000" b="1" dirty="0">
              <a:solidFill>
                <a:schemeClr val="bg2">
                  <a:lumMod val="25000"/>
                </a:schemeClr>
              </a:solidFill>
            </a:endParaRPr>
          </a:p>
        </p:txBody>
      </p:sp>
      <p:sp>
        <p:nvSpPr>
          <p:cNvPr id="2" name="Заголовок 1"/>
          <p:cNvSpPr>
            <a:spLocks noGrp="1"/>
          </p:cNvSpPr>
          <p:nvPr>
            <p:ph type="title"/>
          </p:nvPr>
        </p:nvSpPr>
        <p:spPr/>
        <p:txBody>
          <a:bodyPr>
            <a:normAutofit fontScale="90000"/>
          </a:bodyPr>
          <a:lstStyle/>
          <a:p>
            <a:r>
              <a:rPr lang="uk-UA" b="1" dirty="0" smtClean="0">
                <a:solidFill>
                  <a:srgbClr val="006600"/>
                </a:solidFill>
              </a:rPr>
              <a:t>Біологічна дія іонізуючих випромінювань</a:t>
            </a:r>
            <a:endParaRPr lang="ru-RU" b="1" dirty="0">
              <a:solidFill>
                <a:srgbClr val="006600"/>
              </a:solidFill>
            </a:endParaRPr>
          </a:p>
        </p:txBody>
      </p:sp>
      <p:pic>
        <p:nvPicPr>
          <p:cNvPr id="4" name="Picture 6" descr="slide-19-638"/>
          <p:cNvPicPr>
            <a:picLocks noChangeAspect="1" noChangeArrowheads="1"/>
          </p:cNvPicPr>
          <p:nvPr/>
        </p:nvPicPr>
        <p:blipFill>
          <a:blip r:embed="rId2" cstate="print">
            <a:extLst>
              <a:ext uri="{28A0092B-C50C-407E-A947-70E740481C1C}">
                <a14:useLocalDpi xmlns:a14="http://schemas.microsoft.com/office/drawing/2010/main" xmlns="" val="0"/>
              </a:ext>
            </a:extLst>
          </a:blip>
          <a:srcRect l="61017" t="28145" r="5923" b="50259"/>
          <a:stretch>
            <a:fillRect/>
          </a:stretch>
        </p:blipFill>
        <p:spPr bwMode="auto">
          <a:xfrm>
            <a:off x="827584" y="1960984"/>
            <a:ext cx="3241675" cy="31242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ransition>
    <p:checke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pPr marL="514350" indent="-514350">
              <a:buFont typeface="+mj-lt"/>
              <a:buAutoNum type="arabicPeriod"/>
            </a:pPr>
            <a:r>
              <a:rPr lang="uk-UA" b="1" dirty="0" smtClean="0">
                <a:solidFill>
                  <a:schemeClr val="bg2">
                    <a:lumMod val="25000"/>
                  </a:schemeClr>
                </a:solidFill>
              </a:rPr>
              <a:t>Органи чуття не реагують на випромінювання</a:t>
            </a:r>
          </a:p>
          <a:p>
            <a:pPr marL="514350" indent="-514350">
              <a:buFont typeface="+mj-lt"/>
              <a:buAutoNum type="arabicPeriod"/>
            </a:pPr>
            <a:r>
              <a:rPr lang="uk-UA" b="1" dirty="0" smtClean="0">
                <a:solidFill>
                  <a:schemeClr val="bg2">
                    <a:lumMod val="25000"/>
                  </a:schemeClr>
                </a:solidFill>
              </a:rPr>
              <a:t>Малі дози випромінювання можуть підсумовуватися і накопичуватися в організмі</a:t>
            </a:r>
          </a:p>
          <a:p>
            <a:pPr marL="514350" indent="-514350">
              <a:buFont typeface="+mj-lt"/>
              <a:buAutoNum type="arabicPeriod"/>
            </a:pPr>
            <a:r>
              <a:rPr lang="uk-UA" b="1" dirty="0" smtClean="0">
                <a:solidFill>
                  <a:schemeClr val="bg2">
                    <a:lumMod val="25000"/>
                  </a:schemeClr>
                </a:solidFill>
              </a:rPr>
              <a:t>Випромінювання діє не тільки на даний живий організм але і на його спадкоємців</a:t>
            </a:r>
          </a:p>
          <a:p>
            <a:pPr marL="514350" indent="-514350">
              <a:buFont typeface="+mj-lt"/>
              <a:buAutoNum type="arabicPeriod"/>
            </a:pPr>
            <a:r>
              <a:rPr lang="uk-UA" b="1" dirty="0" smtClean="0">
                <a:solidFill>
                  <a:schemeClr val="bg2">
                    <a:lumMod val="25000"/>
                  </a:schemeClr>
                </a:solidFill>
              </a:rPr>
              <a:t>Різні органи мають різну чутливість до випромінювання</a:t>
            </a:r>
            <a:endParaRPr lang="ru-RU" b="1" dirty="0">
              <a:solidFill>
                <a:schemeClr val="bg2">
                  <a:lumMod val="25000"/>
                </a:schemeClr>
              </a:solidFill>
            </a:endParaRPr>
          </a:p>
        </p:txBody>
      </p:sp>
      <p:sp>
        <p:nvSpPr>
          <p:cNvPr id="2" name="Заголовок 1"/>
          <p:cNvSpPr>
            <a:spLocks noGrp="1"/>
          </p:cNvSpPr>
          <p:nvPr>
            <p:ph type="title"/>
          </p:nvPr>
        </p:nvSpPr>
        <p:spPr>
          <a:xfrm>
            <a:off x="357158" y="0"/>
            <a:ext cx="8229600" cy="1428736"/>
          </a:xfrm>
        </p:spPr>
        <p:txBody>
          <a:bodyPr>
            <a:normAutofit/>
          </a:bodyPr>
          <a:lstStyle/>
          <a:p>
            <a:r>
              <a:rPr lang="uk-UA" sz="3600" b="1" dirty="0" smtClean="0">
                <a:solidFill>
                  <a:srgbClr val="008000"/>
                </a:solidFill>
              </a:rPr>
              <a:t>Особливості дії іонізуючого випромінювання на організм людини</a:t>
            </a:r>
            <a:endParaRPr lang="ru-RU" sz="3600" b="1" dirty="0">
              <a:solidFill>
                <a:srgbClr val="008000"/>
              </a:solidFill>
            </a:endParaRPr>
          </a:p>
        </p:txBody>
      </p:sp>
    </p:spTree>
  </p:cSld>
  <p:clrMapOvr>
    <a:masterClrMapping/>
  </p:clrMapOvr>
  <p:transition>
    <p:cover dir="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39552" y="1479848"/>
            <a:ext cx="8064896" cy="3888432"/>
          </a:xfrm>
        </p:spPr>
        <p:txBody>
          <a:bodyPr>
            <a:noAutofit/>
          </a:bodyPr>
          <a:lstStyle/>
          <a:p>
            <a:r>
              <a:rPr lang="uk-UA" b="1" dirty="0" smtClean="0">
                <a:solidFill>
                  <a:schemeClr val="tx1"/>
                </a:solidFill>
              </a:rPr>
              <a:t>ГПД-  людей які постійно працюють з радіоактивними речовинами становить 2 бер на рік. При цій дозі не спостерігається соматичних уражень проте достовірно поки невідомо яким чином реалізуються канцерогенний і генетичний ефекти дії. Цю дозу слід розглядати як поверхню межу до якої  не варто наближатися. </a:t>
            </a:r>
            <a:endParaRPr lang="ru-RU" b="1" dirty="0">
              <a:solidFill>
                <a:schemeClr val="tx1"/>
              </a:solidFill>
            </a:endParaRPr>
          </a:p>
        </p:txBody>
      </p:sp>
      <p:sp>
        <p:nvSpPr>
          <p:cNvPr id="2" name="Заголовок 1"/>
          <p:cNvSpPr>
            <a:spLocks noGrp="1"/>
          </p:cNvSpPr>
          <p:nvPr>
            <p:ph type="title"/>
          </p:nvPr>
        </p:nvSpPr>
        <p:spPr/>
        <p:txBody>
          <a:bodyPr/>
          <a:lstStyle/>
          <a:p>
            <a:r>
              <a:rPr lang="uk-UA" b="1" dirty="0" smtClean="0">
                <a:solidFill>
                  <a:srgbClr val="800080"/>
                </a:solidFill>
              </a:rPr>
              <a:t>Форми променевої  хвороби </a:t>
            </a:r>
            <a:endParaRPr lang="ru-RU" b="1" dirty="0">
              <a:solidFill>
                <a:srgbClr val="800080"/>
              </a:solidFill>
            </a:endParaRPr>
          </a:p>
        </p:txBody>
      </p:sp>
      <p:pic>
        <p:nvPicPr>
          <p:cNvPr id="4" name="Picture 5" descr="Энциклоп4 рис"/>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51520" y="4149080"/>
            <a:ext cx="2859088" cy="24384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ransition>
    <p:comb/>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r>
              <a:rPr lang="uk-UA" b="1" dirty="0" smtClean="0">
                <a:solidFill>
                  <a:srgbClr val="FF0000"/>
                </a:solidFill>
              </a:rPr>
              <a:t>Радіація може впливати на різні хімічні і біологічні агенти що може призвести в деяких випадках до додаткового збільшення частоти захворювання раком. Очевидно ще це питання надзвичайно важливе  оскільки радіація присутня всюди.</a:t>
            </a:r>
            <a:endParaRPr lang="ru-RU" b="1" dirty="0">
              <a:solidFill>
                <a:srgbClr val="FF0000"/>
              </a:solidFill>
            </a:endParaRPr>
          </a:p>
        </p:txBody>
      </p:sp>
      <p:sp>
        <p:nvSpPr>
          <p:cNvPr id="2" name="Заголовок 1"/>
          <p:cNvSpPr>
            <a:spLocks noGrp="1"/>
          </p:cNvSpPr>
          <p:nvPr>
            <p:ph type="title"/>
          </p:nvPr>
        </p:nvSpPr>
        <p:spPr/>
        <p:txBody>
          <a:bodyPr/>
          <a:lstStyle/>
          <a:p>
            <a:r>
              <a:rPr lang="uk-UA" b="1" dirty="0" smtClean="0">
                <a:solidFill>
                  <a:srgbClr val="FF0000"/>
                </a:solidFill>
              </a:rPr>
              <a:t>Висновок:</a:t>
            </a:r>
            <a:endParaRPr lang="ru-RU" b="1" dirty="0">
              <a:solidFill>
                <a:srgbClr val="FF0000"/>
              </a:solidFill>
            </a:endParaRPr>
          </a:p>
        </p:txBody>
      </p:sp>
    </p:spTree>
  </p:cSld>
  <p:clrMapOvr>
    <a:masterClrMapping/>
  </p:clrMapOvr>
  <p:transition>
    <p:zoom dir="in"/>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160</TotalTime>
  <Words>446</Words>
  <Application>Microsoft Office PowerPoint</Application>
  <PresentationFormat>Экран (4:3)</PresentationFormat>
  <Paragraphs>26</Paragraphs>
  <Slides>9</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Волна</vt:lpstr>
      <vt:lpstr>КЗ «Яблунівський ліцей»  Проект тема:  «Радіаційний фон, який виділяється атомами»</vt:lpstr>
      <vt:lpstr>Мета: Дослідити радіаційний фон,  вплив радіації  на організм людини  і на  навколешне середовище</vt:lpstr>
      <vt:lpstr>Вся наша планета,  в тому числі вся жива природа, яка її заселяє постійно піддаються впливу так званого природного техногенного радіаційного фону, що обумовлено явищем радіоактивності. Встановлено що радіаційний фон Землі формується під впливом трьох основних компонентів: космічного випромінювання; випромінювання розсіяних на земній корі, повітрі та інших об'єктах нашого середовища; природних радіонуклідів випромінювання штучних радіонуклідів. </vt:lpstr>
      <vt:lpstr>Вплив радіації на організм людини</vt:lpstr>
      <vt:lpstr>Природні іонізуючі випромінювання </vt:lpstr>
      <vt:lpstr>Біологічна дія іонізуючих випромінювань</vt:lpstr>
      <vt:lpstr>Особливості дії іонізуючого випромінювання на організм людини</vt:lpstr>
      <vt:lpstr>Форми променевої  хвороби </vt:lpstr>
      <vt:lpstr>Висновок:</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Радіаційний фон, який виділяється атомами</dc:title>
  <dc:creator>Пользователь Windows</dc:creator>
  <cp:lastModifiedBy>user</cp:lastModifiedBy>
  <cp:revision>18</cp:revision>
  <dcterms:created xsi:type="dcterms:W3CDTF">2020-02-10T10:57:50Z</dcterms:created>
  <dcterms:modified xsi:type="dcterms:W3CDTF">2020-05-21T06:35:00Z</dcterms:modified>
</cp:coreProperties>
</file>